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597" r:id="rId3"/>
    <p:sldId id="599" r:id="rId4"/>
    <p:sldId id="546" r:id="rId5"/>
    <p:sldId id="582" r:id="rId6"/>
    <p:sldId id="547" r:id="rId7"/>
    <p:sldId id="602" r:id="rId8"/>
    <p:sldId id="553" r:id="rId9"/>
    <p:sldId id="566" r:id="rId10"/>
    <p:sldId id="585" r:id="rId11"/>
    <p:sldId id="576" r:id="rId12"/>
    <p:sldId id="603" r:id="rId13"/>
    <p:sldId id="579" r:id="rId14"/>
    <p:sldId id="580" r:id="rId15"/>
    <p:sldId id="581" r:id="rId16"/>
    <p:sldId id="567" r:id="rId17"/>
    <p:sldId id="568" r:id="rId18"/>
    <p:sldId id="569" r:id="rId19"/>
    <p:sldId id="572" r:id="rId20"/>
    <p:sldId id="588" r:id="rId21"/>
    <p:sldId id="575" r:id="rId22"/>
  </p:sldIdLst>
  <p:sldSz cx="9144000" cy="6858000" type="screen4x3"/>
  <p:notesSz cx="6877050" cy="100028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BE"/>
    <a:srgbClr val="F0F0F0"/>
    <a:srgbClr val="DBDBDB"/>
    <a:srgbClr val="FC306A"/>
    <a:srgbClr val="D3033E"/>
    <a:srgbClr val="EF0346"/>
    <a:srgbClr val="FC0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82939" autoAdjust="0"/>
  </p:normalViewPr>
  <p:slideViewPr>
    <p:cSldViewPr>
      <p:cViewPr varScale="1">
        <p:scale>
          <a:sx n="95" d="100"/>
          <a:sy n="95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18" y="-114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C85B68A8-2593-40BC-A9F3-88C8F41A21B9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00617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4640" y="9500617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28A998A3-ACDC-4DCB-8D6C-CD4B2442199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19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24B01D6C-DA64-4B61-8BE2-1A3D4146AD01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617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4640" y="9500617"/>
            <a:ext cx="2980804" cy="50062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F90091E0-7915-4CA5-997F-E531E976A9C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20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5" y="4751909"/>
            <a:ext cx="5502282" cy="45007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1" tIns="46141" rIns="92281" bIns="46141"/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BBF3B-5615-4BDB-8279-C4645E875CC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9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091E0-7915-4CA5-997F-E531E976A9CC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98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8" y="4751388"/>
            <a:ext cx="5502275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fld id="{C9F7C56D-DC25-47D9-89A5-FB40254D106E}" type="slidenum">
              <a:rPr kumimoji="0" lang="ko-KR" altLang="en-US" smtClean="0">
                <a:latin typeface="나눔고딕" pitchFamily="50" charset="-127"/>
                <a:ea typeface="나눔고딕" pitchFamily="50" charset="-127"/>
              </a:rPr>
              <a:pPr/>
              <a:t>20</a:t>
            </a:fld>
            <a:endParaRPr kumimoji="0"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46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5" y="4751909"/>
            <a:ext cx="5502282" cy="45007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1" tIns="46141" rIns="92281" bIns="46141"/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6C72D-4A91-4EE3-9947-B3B3EB5F6D7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93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2C04-8CE0-4FED-99B8-E3A5158C44B0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7DD5-242F-4BC3-9BB4-0DEB8F23595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3CEC-A215-432A-BEA1-05ABD72CC48B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A34A-1E83-493C-9DC1-F7F4FE4C054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A342-9231-4957-A842-5A0264BF28CC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8756-5DF5-44BA-BB18-A5365AA6889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BF4E-E321-4910-B275-3802DFCBC299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2C64-0857-44E9-B7B5-2FBBA41531A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338D-B463-4183-A431-704E9D1F243D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1619200" cy="2681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C562-00EE-4B02-99F8-DAFB70B707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FD55-4523-4DFE-A643-96E29F94F1F5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1D7A-9D2D-45B8-A846-4D925BA9DA4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C17F-F87C-4011-BE71-AAE65F2755D9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AA99-ADF2-413C-8A7D-71A5D1B63B3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5ABB-EBAD-44DF-B25B-48683D961F75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FF09-1164-402D-8596-6060CA8AA12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982F-094B-4382-9C06-7A594500FAE0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F213-FFE5-4C3A-9B1A-22CD5C2271C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1606-8F86-41DA-B7CF-C69D1868E6CE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5C7F-CA98-465E-81B3-FA587E81C0F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5BCD-B049-4A13-9B61-5C151EE85CAA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32E6-C72C-49B6-B919-84AC732BE1E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62C0-CCDA-4606-90D2-A706757133B7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9695-04F9-4FAF-AF78-609288658D8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884A5E90-D256-489A-B8FC-679B002CE50E}" type="datetimeFigureOut">
              <a:rPr lang="ko-KR" altLang="en-US"/>
              <a:pPr>
                <a:defRPr/>
              </a:pPr>
              <a:t>2022-10-28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D3819417-04D5-43C6-99D2-5950BDECEC0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7" name="그림 3" descr="login_1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6144" y="0"/>
            <a:ext cx="1368152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36512" y="6551438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100" b="1" dirty="0">
                <a:latin typeface="나눔고딕" pitchFamily="50" charset="-127"/>
                <a:ea typeface="나눔고딕" pitchFamily="50" charset="-127"/>
              </a:rPr>
              <a:t>Copyright </a:t>
            </a:r>
            <a:r>
              <a:rPr kumimoji="0" lang="ko-KR" altLang="en-US" sz="1100" b="1" dirty="0">
                <a:latin typeface="나눔고딕" pitchFamily="50" charset="-127"/>
                <a:ea typeface="나눔고딕" pitchFamily="50" charset="-127"/>
              </a:rPr>
              <a:t>ⓒ </a:t>
            </a:r>
            <a:r>
              <a:rPr kumimoji="0" lang="en-US" altLang="ko-KR" sz="1100" b="1" dirty="0">
                <a:latin typeface="나눔고딕" pitchFamily="50" charset="-127"/>
                <a:ea typeface="나눔고딕" pitchFamily="50" charset="-127"/>
              </a:rPr>
              <a:t>Turnitin LLC </a:t>
            </a:r>
            <a:endParaRPr kumimoji="0"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henticate.com/" TargetMode="Externa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oreply@ithenticat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89137"/>
              </p:ext>
            </p:extLst>
          </p:nvPr>
        </p:nvGraphicFramePr>
        <p:xfrm>
          <a:off x="1548214" y="1484784"/>
          <a:ext cx="6120130" cy="288994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5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9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964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b="1" kern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kern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/>
                        </a:rPr>
                        <a:t></a:t>
                      </a:r>
                      <a:r>
                        <a:rPr lang="en-US" altLang="ko-KR" sz="2800" b="1" kern="0" spc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iThenticate</a:t>
                      </a:r>
                      <a:r>
                        <a:rPr lang="en-US" altLang="ko-KR" sz="2800" b="1" kern="0" spc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2800" b="1" i="0" kern="0" spc="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이용매뉴얼</a:t>
                      </a:r>
                      <a:endParaRPr lang="en-US" altLang="ko-KR" sz="2800" b="1" i="0" kern="0" spc="0" baseline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b="1" i="0" kern="0" spc="0" baseline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0" kern="0" spc="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1" i="0" kern="0" spc="0" baseline="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턴잇인</a:t>
                      </a:r>
                      <a:r>
                        <a:rPr lang="ko-KR" altLang="en-US" sz="1800" b="1" i="0" kern="0" spc="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코리아</a:t>
                      </a:r>
                      <a:r>
                        <a:rPr lang="en-US" altLang="ko-KR" sz="1800" b="1" i="0" kern="0" spc="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altLang="ko-KR" sz="1800" b="1" i="0" kern="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400" b="1" kern="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그림 3" descr="main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411760" y="895099"/>
            <a:ext cx="3096344" cy="301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5776" y="4725144"/>
            <a:ext cx="6120680" cy="1200329"/>
            <a:chOff x="6060488" y="1160017"/>
            <a:chExt cx="2394438" cy="1200329"/>
          </a:xfrm>
          <a:solidFill>
            <a:schemeClr val="bg1"/>
          </a:solidFill>
        </p:grpSpPr>
        <p:sp>
          <p:nvSpPr>
            <p:cNvPr id="17414" name="TextBox 5"/>
            <p:cNvSpPr txBox="1">
              <a:spLocks noChangeArrowheads="1"/>
            </p:cNvSpPr>
            <p:nvPr/>
          </p:nvSpPr>
          <p:spPr bwMode="auto">
            <a:xfrm>
              <a:off x="6060488" y="1160017"/>
              <a:ext cx="2394438" cy="120032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200" dirty="0">
                  <a:latin typeface="+mn-ea"/>
                  <a:ea typeface="+mn-ea"/>
                </a:rPr>
                <a:t>① </a:t>
              </a:r>
              <a:r>
                <a:rPr lang="en-US" altLang="ko-KR" sz="1200" dirty="0">
                  <a:latin typeface="+mn-ea"/>
                  <a:ea typeface="+mn-ea"/>
                </a:rPr>
                <a:t>Title </a:t>
              </a:r>
              <a:r>
                <a:rPr lang="ko-KR" altLang="en-US" sz="1200" dirty="0">
                  <a:latin typeface="+mn-ea"/>
                  <a:ea typeface="+mn-ea"/>
                </a:rPr>
                <a:t>명 앞의 박스에 체크를 하면</a:t>
              </a:r>
              <a:r>
                <a:rPr lang="en-US" altLang="ko-KR" sz="1200" dirty="0">
                  <a:latin typeface="+mn-ea"/>
                  <a:ea typeface="+mn-ea"/>
                </a:rPr>
                <a:t>, </a:t>
              </a:r>
              <a:r>
                <a:rPr lang="ko-KR" altLang="en-US" sz="1200" dirty="0">
                  <a:latin typeface="+mn-ea"/>
                  <a:ea typeface="+mn-ea"/>
                </a:rPr>
                <a:t>해당 문서를 다른 폴더 또는 </a:t>
              </a:r>
              <a:r>
                <a:rPr lang="en-US" altLang="ko-KR" sz="1200" dirty="0">
                  <a:latin typeface="+mn-ea"/>
                  <a:ea typeface="+mn-ea"/>
                </a:rPr>
                <a:t>Trash</a:t>
              </a:r>
              <a:r>
                <a:rPr lang="ko-KR" altLang="en-US" sz="1200" dirty="0">
                  <a:latin typeface="+mn-ea"/>
                  <a:ea typeface="+mn-ea"/>
                </a:rPr>
                <a:t>로 이동 가능 </a:t>
              </a:r>
              <a:endParaRPr lang="en-US" altLang="ko-KR" sz="1200" dirty="0"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sz="1200" dirty="0">
                  <a:latin typeface="+mn-ea"/>
                  <a:ea typeface="+mn-ea"/>
                </a:rPr>
                <a:t>   (</a:t>
              </a:r>
              <a:r>
                <a:rPr lang="ko-KR" altLang="en-US" sz="1200" dirty="0">
                  <a:latin typeface="+mn-ea"/>
                  <a:ea typeface="+mn-ea"/>
                </a:rPr>
                <a:t>여러 파일 동시 선택 하여 이동 가능</a:t>
              </a:r>
              <a:r>
                <a:rPr lang="en-US" altLang="ko-KR" sz="1200" dirty="0">
                  <a:latin typeface="+mn-ea"/>
                  <a:ea typeface="+mn-ea"/>
                </a:rPr>
                <a:t>) </a:t>
              </a:r>
              <a:r>
                <a:rPr lang="ko-KR" altLang="en-US" sz="1200" dirty="0">
                  <a:latin typeface="+mn-ea"/>
                  <a:ea typeface="+mn-ea"/>
                </a:rPr>
                <a:t>  </a:t>
              </a:r>
              <a:endParaRPr lang="en-US" altLang="ko-KR" sz="1200" dirty="0">
                <a:latin typeface="+mn-ea"/>
                <a:ea typeface="+mn-ea"/>
              </a:endParaRPr>
            </a:p>
            <a:p>
              <a:pPr marL="228600" indent="-228600" eaLnBrk="1" hangingPunct="1">
                <a:buAutoNum type="circleNumDbPlain" startAt="2"/>
              </a:pPr>
              <a:r>
                <a:rPr lang="en-US" altLang="ko-KR" sz="1200" dirty="0">
                  <a:latin typeface="+mn-ea"/>
                  <a:ea typeface="+mn-ea"/>
                </a:rPr>
                <a:t>(       </a:t>
              </a:r>
              <a:r>
                <a:rPr lang="ko-KR" altLang="en-US" sz="1200" dirty="0">
                  <a:latin typeface="+mn-ea"/>
                  <a:ea typeface="+mn-ea"/>
                </a:rPr>
                <a:t>→ 해당문서 삭제</a:t>
              </a:r>
              <a:endParaRPr lang="en-US" altLang="ko-KR" sz="1200" dirty="0">
                <a:latin typeface="+mn-ea"/>
                <a:ea typeface="+mn-ea"/>
              </a:endParaRPr>
            </a:p>
            <a:p>
              <a:pPr marL="0" indent="0" eaLnBrk="1" hangingPunct="1"/>
              <a:r>
                <a:rPr lang="en-US" altLang="ko-KR" sz="1200" dirty="0">
                  <a:latin typeface="+mn-ea"/>
                  <a:ea typeface="+mn-ea"/>
                </a:rPr>
                <a:t>           </a:t>
              </a:r>
            </a:p>
            <a:p>
              <a:pPr marL="0" indent="0" eaLnBrk="1" hangingPunct="1"/>
              <a:r>
                <a:rPr lang="en-US" altLang="ko-KR" sz="1200" dirty="0">
                  <a:solidFill>
                    <a:prstClr val="black"/>
                  </a:solidFill>
                  <a:latin typeface="+mn-ea"/>
                  <a:ea typeface="+mn-ea"/>
                </a:rPr>
                <a:t>            </a:t>
              </a:r>
              <a:r>
                <a:rPr lang="ko-KR" altLang="en-US" sz="1200" dirty="0">
                  <a:solidFill>
                    <a:prstClr val="black"/>
                  </a:solidFill>
                  <a:latin typeface="맑은 고딕"/>
                  <a:ea typeface="맑은 고딕"/>
                </a:rPr>
                <a:t>→ 해당문서의 이름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dirty="0">
                  <a:solidFill>
                    <a:prstClr val="black"/>
                  </a:solidFill>
                  <a:latin typeface="맑은 고딕"/>
                  <a:ea typeface="맑은 고딕"/>
                </a:rPr>
                <a:t>저자 이름 수정  </a:t>
              </a:r>
              <a:endParaRPr lang="en-US" altLang="ko-KR" sz="1200" dirty="0">
                <a:latin typeface="+mn-ea"/>
              </a:endParaRPr>
            </a:p>
            <a:p>
              <a:pPr marL="0" indent="0" eaLnBrk="1" hangingPunct="1"/>
              <a:endParaRPr lang="en-US" altLang="ko-KR" sz="1200" dirty="0">
                <a:latin typeface="+mn-ea"/>
              </a:endParaRPr>
            </a:p>
          </p:txBody>
        </p:sp>
        <p:pic>
          <p:nvPicPr>
            <p:cNvPr id="28" name="그림 2" descr="main_7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4672" y="1565725"/>
              <a:ext cx="154239" cy="3400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2" descr="main_7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0676" y="1880097"/>
              <a:ext cx="148235" cy="3400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직사각형 9"/>
          <p:cNvSpPr/>
          <p:nvPr/>
        </p:nvSpPr>
        <p:spPr>
          <a:xfrm>
            <a:off x="7956376" y="2420888"/>
            <a:ext cx="50405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836712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0451" y="2636912"/>
            <a:ext cx="33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②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2032" y="1700808"/>
            <a:ext cx="794304" cy="2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그림 6" descr="main_1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244" y="1628800"/>
            <a:ext cx="1299012" cy="3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8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768" y="914204"/>
            <a:ext cx="8748464" cy="52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316416" y="105273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43608" y="3948759"/>
            <a:ext cx="3598863" cy="81136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원문에서 발견된 유사 부분은 하이라이트 된 </a:t>
            </a:r>
            <a:endParaRPr kumimoji="0" lang="en-US" altLang="ko-KR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색상 및 번호로 </a:t>
            </a:r>
            <a:r>
              <a:rPr kumimoji="0" lang="ko-KR" altLang="en-US" sz="1200" dirty="0">
                <a:latin typeface="+mn-ea"/>
                <a:ea typeface="+mn-ea"/>
              </a:rPr>
              <a:t>표시되고 있으며 이 부분을 </a:t>
            </a:r>
            <a:endParaRPr kumimoji="0" lang="en-US" altLang="ko-KR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클릭하면 화면 상단에 해당 되는 출처의 </a:t>
            </a:r>
            <a:r>
              <a:rPr kumimoji="0" lang="en-US" altLang="ko-KR" sz="1200" dirty="0">
                <a:latin typeface="+mn-ea"/>
                <a:ea typeface="+mn-ea"/>
              </a:rPr>
              <a:t>Article</a:t>
            </a:r>
            <a:r>
              <a:rPr kumimoji="0" lang="ko-KR" altLang="en-US" sz="1200" dirty="0">
                <a:latin typeface="+mn-ea"/>
                <a:ea typeface="+mn-ea"/>
              </a:rPr>
              <a:t>이 보여짐</a:t>
            </a:r>
            <a:endParaRPr kumimoji="0" lang="en-US" altLang="ko-KR" sz="1200" dirty="0">
              <a:latin typeface="+mn-ea"/>
              <a:ea typeface="+mn-ea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08961" y="5507244"/>
            <a:ext cx="2811511" cy="44203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원문 내용과 유사한 자료의 출처가 번호와 색깔로  구분하여 표시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5967282"/>
            <a:ext cx="357086" cy="198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1520" y="5517232"/>
            <a:ext cx="2736304" cy="25736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42000" tIns="36000" bIns="36000"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검사 결과 </a:t>
            </a:r>
            <a:r>
              <a:rPr kumimoji="0" lang="en-US" altLang="ko-KR" sz="1200" dirty="0">
                <a:latin typeface="+mn-ea"/>
                <a:ea typeface="+mn-ea"/>
              </a:rPr>
              <a:t>PDF </a:t>
            </a:r>
            <a:r>
              <a:rPr kumimoji="0" lang="ko-KR" altLang="en-US" sz="1200" dirty="0">
                <a:latin typeface="+mn-ea"/>
                <a:ea typeface="+mn-ea"/>
              </a:rPr>
              <a:t>파일</a:t>
            </a:r>
            <a:r>
              <a:rPr kumimoji="0" lang="en-US" altLang="ko-KR" sz="1200" dirty="0">
                <a:latin typeface="+mn-ea"/>
                <a:ea typeface="+mn-ea"/>
              </a:rPr>
              <a:t> </a:t>
            </a:r>
            <a:r>
              <a:rPr kumimoji="0" lang="ko-KR" altLang="en-US" sz="1200" dirty="0">
                <a:latin typeface="+mn-ea"/>
                <a:ea typeface="+mn-ea"/>
              </a:rPr>
              <a:t>저장</a:t>
            </a:r>
            <a:r>
              <a:rPr kumimoji="0" lang="en-US" altLang="ko-KR" sz="1200" dirty="0">
                <a:latin typeface="+mn-ea"/>
                <a:ea typeface="+mn-ea"/>
              </a:rPr>
              <a:t> </a:t>
            </a:r>
            <a:r>
              <a:rPr kumimoji="0" lang="ko-KR" altLang="en-US" sz="1200" dirty="0">
                <a:latin typeface="+mn-ea"/>
                <a:ea typeface="+mn-ea"/>
              </a:rPr>
              <a:t>가능</a:t>
            </a:r>
          </a:p>
        </p:txBody>
      </p:sp>
      <p:sp>
        <p:nvSpPr>
          <p:cNvPr id="14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646087" y="5774601"/>
            <a:ext cx="0" cy="174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2987824" y="3356992"/>
            <a:ext cx="0" cy="5917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223" y="2276872"/>
            <a:ext cx="2099093" cy="2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967708"/>
            <a:ext cx="4147785" cy="131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6594" y="2132856"/>
            <a:ext cx="4020499" cy="2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2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316416" y="105273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43608" y="3948759"/>
            <a:ext cx="3598863" cy="6270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chemeClr val="tx2"/>
                </a:solidFill>
              </a:rPr>
              <a:t>원문에서 발견된 유사 부분은 하이라이트 된 </a:t>
            </a:r>
            <a:endParaRPr kumimoji="0" lang="en-US" altLang="ko-KR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 u="sng">
                <a:solidFill>
                  <a:srgbClr val="C00000"/>
                </a:solidFill>
              </a:rPr>
              <a:t>색상 및 번호로</a:t>
            </a:r>
            <a:r>
              <a:rPr kumimoji="0" lang="ko-KR" altLang="en-US" sz="1200" b="1">
                <a:solidFill>
                  <a:srgbClr val="C00000"/>
                </a:solidFill>
              </a:rPr>
              <a:t> </a:t>
            </a:r>
            <a:r>
              <a:rPr kumimoji="0" lang="ko-KR" altLang="en-US" sz="1200" b="1">
                <a:solidFill>
                  <a:schemeClr val="tx2"/>
                </a:solidFill>
              </a:rPr>
              <a:t>표시되고 있으며 이 부분을 </a:t>
            </a:r>
            <a:endParaRPr kumimoji="0" lang="en-US" altLang="ko-KR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chemeClr val="tx2"/>
                </a:solidFill>
              </a:rPr>
              <a:t>클릭하면 화면 상단에 해당 되는 </a:t>
            </a:r>
            <a:r>
              <a:rPr kumimoji="0" lang="en-US" altLang="ko-KR" sz="1200" b="1">
                <a:solidFill>
                  <a:schemeClr val="tx2"/>
                </a:solidFill>
              </a:rPr>
              <a:t>Article</a:t>
            </a:r>
            <a:r>
              <a:rPr kumimoji="0" lang="ko-KR" altLang="en-US" sz="1200" b="1">
                <a:solidFill>
                  <a:schemeClr val="tx2"/>
                </a:solidFill>
              </a:rPr>
              <a:t>이 제시됨</a:t>
            </a:r>
            <a:endParaRPr kumimoji="0" lang="en-US" altLang="ko-KR" sz="1200" b="1">
              <a:solidFill>
                <a:schemeClr val="bg1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155060" y="5301208"/>
            <a:ext cx="2665412" cy="4413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chemeClr val="tx2"/>
                </a:solidFill>
              </a:rPr>
              <a:t>원문 내용과 유사한 </a:t>
            </a:r>
            <a:r>
              <a:rPr kumimoji="0" lang="en-US" altLang="ko-KR" sz="1200" b="1">
                <a:solidFill>
                  <a:schemeClr val="tx2"/>
                </a:solidFill>
              </a:rPr>
              <a:t>Article </a:t>
            </a:r>
            <a:r>
              <a:rPr kumimoji="0" lang="ko-KR" altLang="en-US" sz="1200" b="1">
                <a:solidFill>
                  <a:schemeClr val="tx2"/>
                </a:solidFill>
              </a:rPr>
              <a:t>자료의 </a:t>
            </a:r>
            <a:endParaRPr kumimoji="0" lang="en-US" altLang="ko-KR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chemeClr val="tx2"/>
                </a:solidFill>
              </a:rPr>
              <a:t>출처가 번호로 나열되어 표시</a:t>
            </a:r>
            <a:endParaRPr kumimoji="0" lang="ko-KR" altLang="en-US" sz="1200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376" y="787839"/>
            <a:ext cx="8817248" cy="55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228184" y="6021288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6535187" y="5521870"/>
            <a:ext cx="0" cy="494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/>
          <p:nvPr/>
        </p:nvSpPr>
        <p:spPr>
          <a:xfrm>
            <a:off x="6193080" y="4653136"/>
            <a:ext cx="24113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하단의 깔때기 아이콘 클릭 시</a:t>
            </a:r>
            <a:endParaRPr kumimoji="0" lang="en-US" altLang="ko-KR" sz="12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 algn="just"/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인용정보 및 참고문헌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사소한 일치 제외하는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옵션 설정 후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재 유사성 검사 시행 가능</a:t>
            </a:r>
          </a:p>
        </p:txBody>
      </p:sp>
      <p:sp>
        <p:nvSpPr>
          <p:cNvPr id="12" name="Rectangle 3"/>
          <p:cNvSpPr/>
          <p:nvPr/>
        </p:nvSpPr>
        <p:spPr>
          <a:xfrm>
            <a:off x="1043608" y="1484784"/>
            <a:ext cx="4320480" cy="3600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*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제외를 원할 경우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체크박스 표시 및 설정 사항 입력 </a:t>
            </a: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ko-KR" sz="12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quotes : </a:t>
            </a:r>
            <a:r>
              <a:rPr lang="ko-KR" altLang="en-US" sz="1200" dirty="0">
                <a:latin typeface="+mn-ea"/>
                <a:ea typeface="+mn-ea"/>
              </a:rPr>
              <a:t>인용 정보 제외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bibliography : </a:t>
            </a:r>
            <a:r>
              <a:rPr lang="ko-KR" altLang="en-US" sz="1200" dirty="0">
                <a:latin typeface="+mn-ea"/>
                <a:ea typeface="+mn-ea"/>
              </a:rPr>
              <a:t>참고문헌 제외 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Phrase : </a:t>
            </a:r>
            <a:r>
              <a:rPr lang="ko-KR" altLang="en-US" sz="1200" dirty="0">
                <a:latin typeface="+mn-ea"/>
                <a:ea typeface="+mn-ea"/>
              </a:rPr>
              <a:t>특정 문구 제외 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Small Matches :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사소한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일치 제외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dirty="0">
                <a:latin typeface="+mn-ea"/>
                <a:ea typeface="+mn-ea"/>
              </a:rPr>
              <a:t>(ex. 5 </a:t>
            </a:r>
            <a:r>
              <a:rPr lang="ko-KR" altLang="en-US" sz="1200" dirty="0">
                <a:latin typeface="+mn-ea"/>
                <a:ea typeface="+mn-ea"/>
              </a:rPr>
              <a:t>단어</a:t>
            </a:r>
            <a:r>
              <a:rPr lang="en-US" altLang="ko-KR" sz="1200" dirty="0">
                <a:latin typeface="+mn-ea"/>
                <a:ea typeface="+mn-ea"/>
              </a:rPr>
              <a:t>  </a:t>
            </a:r>
            <a:r>
              <a:rPr lang="ko-KR" altLang="en-US" sz="1200" dirty="0">
                <a:latin typeface="+mn-ea"/>
                <a:ea typeface="+mn-ea"/>
              </a:rPr>
              <a:t>지정 시 </a:t>
            </a:r>
            <a:r>
              <a:rPr lang="en-US" altLang="ko-KR" sz="1200" dirty="0">
                <a:latin typeface="+mn-ea"/>
                <a:ea typeface="+mn-ea"/>
              </a:rPr>
              <a:t>: 5</a:t>
            </a:r>
            <a:r>
              <a:rPr lang="ko-KR" altLang="en-US" sz="1200" dirty="0">
                <a:latin typeface="+mn-ea"/>
                <a:ea typeface="+mn-ea"/>
              </a:rPr>
              <a:t>단어 연속 일치는 제외되어 결과 도출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Small Sources : </a:t>
            </a:r>
            <a:r>
              <a:rPr lang="ko-KR" altLang="en-US" sz="1200" dirty="0">
                <a:latin typeface="+mn-ea"/>
                <a:ea typeface="+mn-ea"/>
              </a:rPr>
              <a:t>사소한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출처 제외 유무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  <a:ea typeface="+mn-ea"/>
              </a:rPr>
              <a:t>(ex. 3% </a:t>
            </a:r>
            <a:r>
              <a:rPr lang="ko-KR" altLang="en-US" sz="1200" dirty="0">
                <a:latin typeface="+mn-ea"/>
                <a:ea typeface="+mn-ea"/>
              </a:rPr>
              <a:t>또는 </a:t>
            </a:r>
            <a:r>
              <a:rPr lang="en-US" altLang="ko-KR" sz="1200" dirty="0">
                <a:latin typeface="+mn-ea"/>
                <a:ea typeface="+mn-ea"/>
              </a:rPr>
              <a:t>6</a:t>
            </a:r>
            <a:r>
              <a:rPr lang="ko-KR" altLang="en-US" sz="1200" dirty="0">
                <a:latin typeface="+mn-ea"/>
                <a:ea typeface="+mn-ea"/>
              </a:rPr>
              <a:t>단어 지정 시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지정한 기준에 준하는 출처들이 제외되어 결과 도출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  <a:p>
            <a:pPr>
              <a:defRPr/>
            </a:pP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Sections : </a:t>
            </a:r>
            <a:r>
              <a:rPr lang="ko-KR" altLang="en-US" sz="1200" dirty="0">
                <a:latin typeface="+mn-ea"/>
                <a:ea typeface="+mn-ea"/>
              </a:rPr>
              <a:t>섹션</a:t>
            </a:r>
            <a:r>
              <a:rPr lang="en-US" altLang="ko-KR" sz="1200" dirty="0">
                <a:latin typeface="+mn-ea"/>
                <a:ea typeface="+mn-ea"/>
              </a:rPr>
              <a:t>(</a:t>
            </a:r>
            <a:r>
              <a:rPr lang="ko-KR" altLang="en-US" sz="1200" dirty="0">
                <a:latin typeface="+mn-ea"/>
                <a:ea typeface="+mn-ea"/>
              </a:rPr>
              <a:t>특정 부분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  <a:r>
              <a:rPr lang="ko-KR" altLang="en-US" sz="1200" dirty="0">
                <a:latin typeface="+mn-ea"/>
                <a:ea typeface="+mn-ea"/>
              </a:rPr>
              <a:t>제외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ko-KR" altLang="en-US" sz="1200" dirty="0">
                <a:latin typeface="+mn-ea"/>
                <a:ea typeface="+mn-ea"/>
              </a:rPr>
              <a:t>→ 문서 본문에서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Heading(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제목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ko-KR" altLang="en-US" sz="1200" dirty="0">
                <a:latin typeface="+mn-ea"/>
                <a:ea typeface="+mn-ea"/>
              </a:rPr>
              <a:t>기입 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적용 가능</a:t>
            </a:r>
            <a:endParaRPr lang="en-US" altLang="ko-KR" sz="1200" dirty="0">
              <a:latin typeface="+mn-ea"/>
              <a:ea typeface="+mn-ea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Abstracts : </a:t>
            </a:r>
            <a:r>
              <a:rPr lang="ko-KR" altLang="en-US" sz="1200" dirty="0">
                <a:latin typeface="+mn-ea"/>
                <a:ea typeface="+mn-ea"/>
              </a:rPr>
              <a:t>초록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제외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Matches &amp; Materials : </a:t>
            </a:r>
            <a:r>
              <a:rPr lang="ko-KR" altLang="en-US" sz="1200" dirty="0">
                <a:latin typeface="+mn-ea"/>
                <a:ea typeface="+mn-ea"/>
              </a:rPr>
              <a:t>연구방법 또는 자료 및 재료 제외 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</a:p>
          <a:p>
            <a:pPr>
              <a:defRPr/>
            </a:pP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43608" y="1484784"/>
            <a:ext cx="4320480" cy="432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1506270"/>
            <a:ext cx="271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맑은 고딕"/>
                <a:ea typeface="맑은 고딕"/>
              </a:rPr>
              <a:t>Filters &amp; Settings </a:t>
            </a:r>
          </a:p>
        </p:txBody>
      </p:sp>
      <p:sp>
        <p:nvSpPr>
          <p:cNvPr id="16" name="오른쪽 화살표 15"/>
          <p:cNvSpPr/>
          <p:nvPr/>
        </p:nvSpPr>
        <p:spPr>
          <a:xfrm flipH="1">
            <a:off x="5364088" y="212938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084168" y="1484784"/>
            <a:ext cx="2825564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38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788664"/>
            <a:ext cx="3652465" cy="54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563888" y="134076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788664"/>
            <a:ext cx="3348372" cy="54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61540" y="2155882"/>
            <a:ext cx="2470300" cy="288147"/>
          </a:xfrm>
          <a:prstGeom prst="rect">
            <a:avLst/>
          </a:prstGeom>
          <a:solidFill>
            <a:srgbClr val="F0F0F0"/>
          </a:solidFill>
          <a:ln w="19050" algn="ctr">
            <a:noFill/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44008" y="5517232"/>
            <a:ext cx="21602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405956" y="2132856"/>
            <a:ext cx="2254276" cy="288147"/>
          </a:xfrm>
          <a:prstGeom prst="rect">
            <a:avLst/>
          </a:prstGeom>
          <a:solidFill>
            <a:srgbClr val="F0F0F0"/>
          </a:solidFill>
          <a:ln w="19050" algn="ctr">
            <a:noFill/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AutoShape 21"/>
          <p:cNvCxnSpPr>
            <a:cxnSpLocks noChangeShapeType="1"/>
          </p:cNvCxnSpPr>
          <p:nvPr/>
        </p:nvCxnSpPr>
        <p:spPr bwMode="auto">
          <a:xfrm rot="5400000" flipH="1" flipV="1">
            <a:off x="6069762" y="4811556"/>
            <a:ext cx="864098" cy="54725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836712"/>
            <a:ext cx="27260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77781" y="1938203"/>
            <a:ext cx="3158113" cy="62670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중복출처 목록에서 특정 출처를 </a:t>
            </a:r>
            <a:br>
              <a:rPr kumimoji="0" lang="ko-KR" altLang="en-US" sz="1200" dirty="0">
                <a:latin typeface="+mn-ea"/>
                <a:ea typeface="+mn-ea"/>
              </a:rPr>
            </a:br>
            <a:r>
              <a:rPr kumimoji="0" lang="ko-KR" altLang="en-US" sz="1200" dirty="0">
                <a:latin typeface="+mn-ea"/>
                <a:ea typeface="+mn-ea"/>
              </a:rPr>
              <a:t>제외 하려면 출처 목록의 오른쪽 상단에 있는 ‘그래프 아이콘’ 탭을 클릭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020272" y="5376003"/>
            <a:ext cx="2056913" cy="118069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latin typeface="+mn-ea"/>
                <a:ea typeface="+mn-ea"/>
              </a:rPr>
              <a:t>Exclude Sources</a:t>
            </a:r>
            <a:endParaRPr kumimoji="0" lang="en-US" altLang="ko-KR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latin typeface="+mn-ea"/>
                <a:ea typeface="+mn-ea"/>
              </a:rPr>
              <a:t>→ 출처 목록의 왼쪽에 체크박스가 활성화 되면</a:t>
            </a:r>
            <a:r>
              <a:rPr kumimoji="0" lang="en-US" altLang="ko-KR" sz="1200" dirty="0">
                <a:latin typeface="+mn-ea"/>
                <a:ea typeface="+mn-ea"/>
              </a:rPr>
              <a:t>, </a:t>
            </a:r>
            <a:r>
              <a:rPr kumimoji="0" lang="ko-KR" altLang="en-US" sz="1200" dirty="0">
                <a:latin typeface="+mn-ea"/>
                <a:ea typeface="+mn-ea"/>
              </a:rPr>
              <a:t> 제외하고자 하는 출처 체크 후 </a:t>
            </a:r>
            <a:r>
              <a:rPr kumimoji="0" lang="en-US" altLang="ko-KR" sz="1200" dirty="0">
                <a:latin typeface="+mn-ea"/>
                <a:ea typeface="+mn-ea"/>
              </a:rPr>
              <a:t>Exclude</a:t>
            </a:r>
            <a:r>
              <a:rPr kumimoji="0" lang="ko-KR" altLang="en-US" sz="1200" dirty="0">
                <a:latin typeface="+mn-ea"/>
                <a:ea typeface="+mn-ea"/>
              </a:rPr>
              <a:t> 버튼 클릭</a:t>
            </a:r>
          </a:p>
        </p:txBody>
      </p:sp>
      <p:sp>
        <p:nvSpPr>
          <p:cNvPr id="15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563888" y="1628800"/>
            <a:ext cx="0" cy="309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2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/>
          <a:stretch/>
        </p:blipFill>
        <p:spPr bwMode="auto">
          <a:xfrm>
            <a:off x="86031" y="836712"/>
            <a:ext cx="8971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588224" y="609329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40040" y="1772816"/>
            <a:ext cx="29684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100392" y="5661248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7020272" y="4940122"/>
            <a:ext cx="0" cy="115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/>
          <p:nvPr/>
        </p:nvSpPr>
        <p:spPr>
          <a:xfrm>
            <a:off x="6322661" y="4077072"/>
            <a:ext cx="208823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제외된 출처들은 하단의 </a:t>
            </a:r>
            <a:r>
              <a:rPr kumimoji="0"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ø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아이콘 클릭 시 확인 가능하며 다시 포함 할 수 있음</a:t>
            </a:r>
            <a:endParaRPr kumimoji="0" lang="en-US" altLang="ko-KR" sz="12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9698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768" y="864517"/>
            <a:ext cx="8748464" cy="53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316416" y="105273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812360" y="5949280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8064" y="4559991"/>
            <a:ext cx="3456384" cy="88523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42000" tIns="36000" bIns="360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just">
              <a:buNone/>
            </a:pPr>
            <a:r>
              <a:rPr lang="en-US" altLang="ko-KR" sz="1200" b="1" dirty="0">
                <a:latin typeface="+mn-ea"/>
                <a:ea typeface="+mn-ea"/>
              </a:rPr>
              <a:t> Text Only</a:t>
            </a:r>
            <a:r>
              <a:rPr lang="ko-KR" altLang="en-US" sz="1200" b="1" dirty="0">
                <a:latin typeface="+mn-ea"/>
                <a:ea typeface="+mn-ea"/>
              </a:rPr>
              <a:t> </a:t>
            </a:r>
            <a:r>
              <a:rPr lang="en-US" altLang="ko-KR" sz="1200" b="1" dirty="0">
                <a:latin typeface="+mn-ea"/>
                <a:ea typeface="+mn-ea"/>
              </a:rPr>
              <a:t>Report</a:t>
            </a:r>
            <a:r>
              <a:rPr lang="ko-KR" altLang="en-US" sz="1200" dirty="0">
                <a:latin typeface="+mn-ea"/>
                <a:ea typeface="+mn-ea"/>
              </a:rPr>
              <a:t>를 클릭하여 </a:t>
            </a:r>
            <a:endParaRPr lang="en-US" altLang="ko-KR" sz="1200" dirty="0">
              <a:latin typeface="+mn-ea"/>
              <a:ea typeface="+mn-ea"/>
            </a:endParaRPr>
          </a:p>
          <a:p>
            <a:pPr algn="just">
              <a:buNone/>
            </a:pPr>
            <a:r>
              <a:rPr lang="ko-KR" altLang="en-US" sz="1200" dirty="0">
                <a:latin typeface="+mn-ea"/>
                <a:ea typeface="+mn-ea"/>
              </a:rPr>
              <a:t>그림을 제외한 </a:t>
            </a:r>
            <a:r>
              <a:rPr lang="en-US" altLang="ko-KR" sz="1200" dirty="0">
                <a:latin typeface="+mn-ea"/>
                <a:ea typeface="+mn-ea"/>
              </a:rPr>
              <a:t>Text </a:t>
            </a:r>
            <a:r>
              <a:rPr lang="ko-KR" altLang="en-US" sz="1200" dirty="0">
                <a:latin typeface="+mn-ea"/>
                <a:ea typeface="+mn-ea"/>
              </a:rPr>
              <a:t>형식의 원문 보기 가능</a:t>
            </a:r>
            <a:endParaRPr lang="en-US" altLang="ko-KR" sz="1200" dirty="0">
              <a:latin typeface="+mn-ea"/>
              <a:ea typeface="+mn-ea"/>
            </a:endParaRPr>
          </a:p>
          <a:p>
            <a:pPr algn="just">
              <a:buNone/>
            </a:pPr>
            <a:r>
              <a:rPr lang="en-US" altLang="ko-KR" sz="1200" dirty="0">
                <a:latin typeface="+mn-ea"/>
                <a:ea typeface="+mn-ea"/>
              </a:rPr>
              <a:t>* </a:t>
            </a:r>
            <a:r>
              <a:rPr lang="ko-KR" altLang="en-US" sz="1200" dirty="0">
                <a:latin typeface="+mn-ea"/>
                <a:ea typeface="+mn-ea"/>
              </a:rPr>
              <a:t>현재 페이지 처럼</a:t>
            </a:r>
            <a:r>
              <a:rPr lang="en-US" altLang="ko-KR" sz="1200" dirty="0">
                <a:latin typeface="+mn-ea"/>
                <a:ea typeface="+mn-ea"/>
              </a:rPr>
              <a:t>, iThenticate </a:t>
            </a:r>
            <a:r>
              <a:rPr lang="ko-KR" altLang="en-US" sz="1200" dirty="0">
                <a:latin typeface="+mn-ea"/>
                <a:ea typeface="+mn-ea"/>
              </a:rPr>
              <a:t>유사도 검사 결과 전용 </a:t>
            </a:r>
            <a:r>
              <a:rPr lang="en-US" altLang="ko-KR" sz="1200" dirty="0">
                <a:latin typeface="+mn-ea"/>
                <a:ea typeface="+mn-ea"/>
              </a:rPr>
              <a:t>Viewer</a:t>
            </a:r>
            <a:r>
              <a:rPr lang="ko-KR" altLang="en-US" sz="1200" dirty="0">
                <a:latin typeface="+mn-ea"/>
                <a:ea typeface="+mn-ea"/>
              </a:rPr>
              <a:t>는 </a:t>
            </a:r>
            <a:r>
              <a:rPr lang="en-US" altLang="ko-KR" sz="1200" b="1" dirty="0">
                <a:latin typeface="+mn-ea"/>
                <a:ea typeface="+mn-ea"/>
              </a:rPr>
              <a:t>Document Viewer</a:t>
            </a:r>
            <a:endParaRPr lang="ko-KR" altLang="en-US" sz="1200" b="1" dirty="0">
              <a:latin typeface="+mn-ea"/>
              <a:ea typeface="+mn-ea"/>
            </a:endParaRPr>
          </a:p>
        </p:txBody>
      </p:sp>
      <p:sp>
        <p:nvSpPr>
          <p:cNvPr id="9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" name="직선 화살표 연결선 2"/>
          <p:cNvCxnSpPr/>
          <p:nvPr/>
        </p:nvCxnSpPr>
        <p:spPr>
          <a:xfrm flipH="1" flipV="1">
            <a:off x="7812360" y="5441289"/>
            <a:ext cx="126014" cy="5079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223" y="2276872"/>
            <a:ext cx="2099093" cy="2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2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그림 6" descr="re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6" y="908720"/>
            <a:ext cx="87129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1619672" y="847745"/>
            <a:ext cx="13163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폴더로 돌아가기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7670048" y="631721"/>
            <a:ext cx="13708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유사성 검사 수치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6811973" y="2420888"/>
            <a:ext cx="14932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n-ea"/>
                <a:ea typeface="+mn-ea"/>
              </a:rPr>
              <a:t>- </a:t>
            </a:r>
            <a:r>
              <a:rPr lang="ko-KR" altLang="en-US" sz="1200" dirty="0">
                <a:latin typeface="+mn-ea"/>
                <a:ea typeface="+mn-ea"/>
              </a:rPr>
              <a:t>인용 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참고 문헌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등을 제외</a:t>
            </a:r>
            <a:endParaRPr lang="en-US" altLang="ko-KR" sz="1200" dirty="0">
              <a:latin typeface="+mn-ea"/>
              <a:ea typeface="+mn-ea"/>
            </a:endParaRPr>
          </a:p>
          <a:p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-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문서 출력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, HTML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파일  저장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876256" y="5445224"/>
            <a:ext cx="15665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원문 내용과 유사한 </a:t>
            </a:r>
            <a:r>
              <a:rPr lang="en-US" altLang="ko-KR" sz="1200" dirty="0">
                <a:latin typeface="+mn-ea"/>
                <a:ea typeface="+mn-ea"/>
              </a:rPr>
              <a:t>Article </a:t>
            </a:r>
            <a:r>
              <a:rPr lang="ko-KR" altLang="en-US" sz="1200" dirty="0">
                <a:latin typeface="+mn-ea"/>
                <a:ea typeface="+mn-ea"/>
              </a:rPr>
              <a:t>자료의 출처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484784"/>
            <a:ext cx="936104" cy="2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691680" y="1495817"/>
            <a:ext cx="8547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>
                <a:latin typeface="+mn-ea"/>
                <a:ea typeface="+mn-ea"/>
              </a:rPr>
              <a:t>보기 전환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7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1259632" y="980728"/>
            <a:ext cx="3520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1331640" y="1623283"/>
            <a:ext cx="3520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6745375" y="1052736"/>
            <a:ext cx="0" cy="1800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410755" y="1959249"/>
            <a:ext cx="3520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7720226" y="1149330"/>
            <a:ext cx="1170038" cy="551478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342000" tIns="36000" bIns="3600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8452767" y="883749"/>
            <a:ext cx="7530" cy="2409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5292724" y="1855856"/>
            <a:ext cx="3597539" cy="204991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342000" tIns="36000" bIns="3600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7236296" y="2060848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024" y="2204864"/>
            <a:ext cx="41399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3059832" y="5610193"/>
            <a:ext cx="8002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원문내용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6073288" y="1239143"/>
            <a:ext cx="13790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폴더 내 </a:t>
            </a:r>
            <a:endParaRPr lang="en-US" altLang="ko-KR" sz="1200" dirty="0">
              <a:latin typeface="+mn-ea"/>
              <a:ea typeface="+mn-ea"/>
            </a:endParaRPr>
          </a:p>
          <a:p>
            <a:pPr algn="ctr"/>
            <a:r>
              <a:rPr lang="ko-KR" altLang="en-US" sz="1200" dirty="0">
                <a:latin typeface="+mn-ea"/>
                <a:ea typeface="+mn-ea"/>
              </a:rPr>
              <a:t>다른 </a:t>
            </a:r>
            <a:r>
              <a:rPr lang="en-US" altLang="ko-KR" sz="1200" dirty="0">
                <a:latin typeface="+mn-ea"/>
                <a:ea typeface="+mn-ea"/>
              </a:rPr>
              <a:t>Report </a:t>
            </a:r>
            <a:r>
              <a:rPr lang="ko-KR" altLang="en-US" sz="1200" dirty="0">
                <a:latin typeface="+mn-ea"/>
                <a:ea typeface="+mn-ea"/>
              </a:rPr>
              <a:t>보기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1124744"/>
            <a:ext cx="28803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1763688" y="1844824"/>
            <a:ext cx="15247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+mn-ea"/>
                <a:ea typeface="+mn-ea"/>
              </a:rPr>
              <a:t>유사성 검사결과가 </a:t>
            </a:r>
            <a:endParaRPr lang="en-US" altLang="ko-KR" sz="1200" dirty="0">
              <a:latin typeface="+mn-ea"/>
              <a:ea typeface="+mn-ea"/>
            </a:endParaRPr>
          </a:p>
          <a:p>
            <a:pPr algn="ctr"/>
            <a:r>
              <a:rPr lang="ko-KR" altLang="en-US" sz="1200" dirty="0">
                <a:latin typeface="+mn-ea"/>
                <a:ea typeface="+mn-ea"/>
              </a:rPr>
              <a:t>보여지는 방식 선택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7472" y="1321698"/>
            <a:ext cx="504968" cy="3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8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그림 8" descr="report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0" y="907434"/>
            <a:ext cx="86409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916" y="978156"/>
            <a:ext cx="4139952" cy="525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89316" y="1340768"/>
            <a:ext cx="3891151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849485"/>
            <a:ext cx="4301907" cy="7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644008" y="830299"/>
            <a:ext cx="4229899" cy="72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661758" y="836712"/>
            <a:ext cx="212149" cy="289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948264" y="1844824"/>
            <a:ext cx="186446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200" dirty="0">
                <a:latin typeface="+mn-ea"/>
                <a:ea typeface="+mn-ea"/>
              </a:rPr>
              <a:t>X </a:t>
            </a:r>
            <a:r>
              <a:rPr lang="ko-KR" altLang="en-US" sz="1200" dirty="0">
                <a:latin typeface="+mn-ea"/>
                <a:ea typeface="+mn-ea"/>
              </a:rPr>
              <a:t>클릭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해당 출처 제외</a:t>
            </a:r>
          </a:p>
        </p:txBody>
      </p:sp>
      <p:cxnSp>
        <p:nvCxnSpPr>
          <p:cNvPr id="4" name="직선 연결선 3"/>
          <p:cNvCxnSpPr>
            <a:stCxn id="17" idx="3"/>
          </p:cNvCxnSpPr>
          <p:nvPr/>
        </p:nvCxnSpPr>
        <p:spPr>
          <a:xfrm flipH="1">
            <a:off x="8460432" y="1083660"/>
            <a:ext cx="232395" cy="76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1063" y="2933438"/>
            <a:ext cx="4324125" cy="33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4633664" y="6093296"/>
            <a:ext cx="433082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각각의 색상 및 번호로 표시 된 부분을 클릭하면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화면 오른쪽에 해당 부분과 유사도 검사가 된 출처들을 확인</a:t>
            </a:r>
            <a:endParaRPr lang="en-US" altLang="ko-KR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362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835" y="908720"/>
            <a:ext cx="868909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1" y="1427585"/>
            <a:ext cx="4176464" cy="2865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80382" y="908720"/>
            <a:ext cx="4344548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716016" y="1743199"/>
            <a:ext cx="309634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유사도 검사가 된 출처의 링크를 클릭하면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해당 부분과 유사한 원문을 확인</a:t>
            </a:r>
            <a:endParaRPr lang="en-US" altLang="ko-KR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5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그림 5" descr="summ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8316416" y="836711"/>
            <a:ext cx="432047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300192" y="1268760"/>
            <a:ext cx="25202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보고서 출력 시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상단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 / </a:t>
            </a:r>
            <a:r>
              <a:rPr lang="ko-KR" altLang="en-US" sz="1200" dirty="0">
                <a:latin typeface="+mn-ea"/>
                <a:ea typeface="+mn-ea"/>
              </a:rPr>
              <a:t>하단 </a:t>
            </a:r>
            <a:r>
              <a:rPr lang="en-US" altLang="ko-KR" sz="1200" dirty="0">
                <a:latin typeface="+mn-ea"/>
                <a:ea typeface="+mn-ea"/>
              </a:rPr>
              <a:t>:</a:t>
            </a:r>
            <a:r>
              <a:rPr lang="ko-KR" altLang="en-US" sz="1200" dirty="0">
                <a:latin typeface="+mn-ea"/>
                <a:ea typeface="+mn-ea"/>
              </a:rPr>
              <a:t> 제출 문서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3759104"/>
            <a:ext cx="6768752" cy="240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395536" y="819869"/>
            <a:ext cx="8136904" cy="1492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/>
            <a:endParaRPr lang="en-US" altLang="ko-KR" sz="1300" dirty="0">
              <a:latin typeface="+mn-ea"/>
              <a:ea typeface="+mn-ea"/>
            </a:endParaRPr>
          </a:p>
          <a:p>
            <a:pPr marL="0" indent="0" eaLnBrk="1" hangingPunct="1"/>
            <a:r>
              <a:rPr lang="ko-KR" altLang="en-US" sz="1300" dirty="0">
                <a:latin typeface="+mn-ea"/>
                <a:ea typeface="+mn-ea"/>
              </a:rPr>
              <a:t>① 기관 담당자 메일로 신청 </a:t>
            </a:r>
            <a:r>
              <a:rPr lang="en-US" altLang="ko-KR" sz="1300" dirty="0">
                <a:latin typeface="+mn-ea"/>
                <a:ea typeface="+mn-ea"/>
              </a:rPr>
              <a:t>    </a:t>
            </a:r>
          </a:p>
          <a:p>
            <a:pPr marL="0" indent="0" eaLnBrk="1" hangingPunct="1"/>
            <a:r>
              <a:rPr lang="en-US" altLang="ko-KR" sz="1300" dirty="0">
                <a:latin typeface="+mn-ea"/>
                <a:ea typeface="+mn-ea"/>
              </a:rPr>
              <a:t> - </a:t>
            </a:r>
            <a:r>
              <a:rPr lang="ko-KR" altLang="en-US" sz="1300" dirty="0">
                <a:latin typeface="+mn-ea"/>
                <a:ea typeface="+mn-ea"/>
              </a:rPr>
              <a:t>사용자 이름 </a:t>
            </a:r>
            <a:r>
              <a:rPr lang="en-US" altLang="ko-KR" sz="1300" dirty="0">
                <a:latin typeface="+mn-ea"/>
                <a:ea typeface="+mn-ea"/>
              </a:rPr>
              <a:t>(</a:t>
            </a:r>
            <a:r>
              <a:rPr lang="ko-KR" altLang="en-US" sz="1300" dirty="0">
                <a:latin typeface="+mn-ea"/>
                <a:ea typeface="+mn-ea"/>
              </a:rPr>
              <a:t>영문</a:t>
            </a:r>
            <a:r>
              <a:rPr lang="en-US" altLang="ko-KR" sz="1300" dirty="0">
                <a:latin typeface="+mn-ea"/>
                <a:ea typeface="+mn-ea"/>
              </a:rPr>
              <a:t>, </a:t>
            </a:r>
            <a:r>
              <a:rPr lang="ko-KR" altLang="en-US" sz="1300" dirty="0">
                <a:latin typeface="+mn-ea"/>
                <a:ea typeface="+mn-ea"/>
              </a:rPr>
              <a:t>한글</a:t>
            </a:r>
            <a:r>
              <a:rPr lang="en-US" altLang="ko-KR" sz="1300" dirty="0">
                <a:latin typeface="+mn-ea"/>
                <a:ea typeface="+mn-ea"/>
              </a:rPr>
              <a:t>) </a:t>
            </a:r>
            <a:r>
              <a:rPr lang="ko-KR" altLang="en-US" sz="1300" dirty="0">
                <a:latin typeface="+mn-ea"/>
                <a:ea typeface="+mn-ea"/>
              </a:rPr>
              <a:t>소속</a:t>
            </a:r>
            <a:r>
              <a:rPr lang="en-US" altLang="ko-KR" sz="1300" dirty="0">
                <a:latin typeface="+mn-ea"/>
                <a:ea typeface="+mn-ea"/>
              </a:rPr>
              <a:t>/</a:t>
            </a:r>
            <a:r>
              <a:rPr lang="ko-KR" altLang="en-US" sz="1300" dirty="0">
                <a:latin typeface="+mn-ea"/>
                <a:ea typeface="+mn-ea"/>
              </a:rPr>
              <a:t>신분 </a:t>
            </a:r>
            <a:r>
              <a:rPr lang="en-US" altLang="ko-KR" sz="1300" dirty="0">
                <a:latin typeface="+mn-ea"/>
                <a:ea typeface="+mn-ea"/>
              </a:rPr>
              <a:t>(</a:t>
            </a:r>
            <a:r>
              <a:rPr lang="ko-KR" altLang="en-US" sz="1300" dirty="0">
                <a:latin typeface="+mn-ea"/>
                <a:ea typeface="+mn-ea"/>
              </a:rPr>
              <a:t>학생은 학번</a:t>
            </a:r>
            <a:r>
              <a:rPr lang="en-US" altLang="ko-KR" sz="1300" dirty="0">
                <a:latin typeface="+mn-ea"/>
                <a:ea typeface="+mn-ea"/>
              </a:rPr>
              <a:t>) </a:t>
            </a:r>
            <a:r>
              <a:rPr lang="ko-KR" altLang="en-US" sz="1300" dirty="0" err="1">
                <a:latin typeface="+mn-ea"/>
                <a:ea typeface="+mn-ea"/>
              </a:rPr>
              <a:t>이메일</a:t>
            </a:r>
            <a:r>
              <a:rPr lang="ko-KR" altLang="en-US" sz="1300" dirty="0">
                <a:latin typeface="+mn-ea"/>
                <a:ea typeface="+mn-ea"/>
              </a:rPr>
              <a:t> 주소 </a:t>
            </a:r>
            <a:r>
              <a:rPr lang="en-US" altLang="ko-KR" sz="1300" dirty="0">
                <a:latin typeface="+mn-ea"/>
                <a:ea typeface="+mn-ea"/>
              </a:rPr>
              <a:t>ID</a:t>
            </a:r>
            <a:r>
              <a:rPr lang="ko-KR" altLang="en-US" sz="1300" dirty="0">
                <a:latin typeface="+mn-ea"/>
                <a:ea typeface="+mn-ea"/>
              </a:rPr>
              <a:t>로 이용</a:t>
            </a:r>
            <a:endParaRPr lang="en-US" altLang="ko-KR" sz="1300" dirty="0">
              <a:latin typeface="+mn-ea"/>
              <a:ea typeface="+mn-ea"/>
            </a:endParaRPr>
          </a:p>
          <a:p>
            <a:pPr marL="0" indent="0" eaLnBrk="1" hangingPunct="1"/>
            <a:r>
              <a:rPr lang="ko-KR" altLang="en-US" sz="1300" dirty="0">
                <a:latin typeface="+mn-ea"/>
                <a:ea typeface="+mn-ea"/>
              </a:rPr>
              <a:t>② 관리자가 계정 등록 진행 완료</a:t>
            </a:r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ko-KR" altLang="en-US" sz="1300" dirty="0">
                <a:latin typeface="+mn-ea"/>
                <a:ea typeface="+mn-ea"/>
              </a:rPr>
              <a:t>및 신청 </a:t>
            </a:r>
            <a:r>
              <a:rPr lang="ko-KR" altLang="en-US" sz="1300" dirty="0" err="1">
                <a:latin typeface="+mn-ea"/>
                <a:ea typeface="+mn-ea"/>
              </a:rPr>
              <a:t>이메일</a:t>
            </a:r>
            <a:r>
              <a:rPr lang="ko-KR" altLang="en-US" sz="1300" dirty="0">
                <a:latin typeface="+mn-ea"/>
                <a:ea typeface="+mn-ea"/>
              </a:rPr>
              <a:t> 주소로 </a:t>
            </a:r>
            <a:r>
              <a:rPr lang="ko-KR" altLang="en-US" sz="1300" dirty="0">
                <a:solidFill>
                  <a:prstClr val="black"/>
                </a:solidFill>
                <a:latin typeface="+mn-ea"/>
                <a:ea typeface="+mn-ea"/>
              </a:rPr>
              <a:t>임시 비밀번호가</a:t>
            </a:r>
            <a:r>
              <a:rPr lang="ko-KR" altLang="en-US" sz="1300" dirty="0">
                <a:latin typeface="+mn-ea"/>
                <a:ea typeface="+mn-ea"/>
              </a:rPr>
              <a:t> 발송 됨 </a:t>
            </a:r>
            <a:endParaRPr lang="en-US" altLang="ko-KR" sz="1300" dirty="0">
              <a:latin typeface="+mn-ea"/>
              <a:ea typeface="+mn-ea"/>
            </a:endParaRPr>
          </a:p>
          <a:p>
            <a:pPr marL="0" indent="0" eaLnBrk="1" hangingPunct="1"/>
            <a:r>
              <a:rPr lang="en-US" altLang="ko-KR" sz="1300" dirty="0">
                <a:latin typeface="+mn-ea"/>
                <a:ea typeface="+mn-ea"/>
              </a:rPr>
              <a:t>    </a:t>
            </a:r>
            <a:r>
              <a:rPr lang="ko-KR" altLang="en-US" sz="1300" dirty="0">
                <a:latin typeface="+mn-ea"/>
                <a:ea typeface="+mn-ea"/>
              </a:rPr>
              <a:t>메일 제목 </a:t>
            </a:r>
            <a:r>
              <a:rPr lang="en-US" altLang="ko-KR" sz="1300" dirty="0">
                <a:latin typeface="+mn-ea"/>
                <a:ea typeface="+mn-ea"/>
              </a:rPr>
              <a:t>: </a:t>
            </a:r>
            <a:r>
              <a:rPr lang="ko-KR" altLang="en-US" sz="1300" dirty="0">
                <a:latin typeface="+mn-ea"/>
                <a:ea typeface="+mn-ea"/>
              </a:rPr>
              <a:t>계정 생성</a:t>
            </a:r>
            <a:r>
              <a:rPr lang="en-US" altLang="ko-KR" sz="1300" dirty="0">
                <a:latin typeface="+mn-ea"/>
                <a:ea typeface="+mn-ea"/>
              </a:rPr>
              <a:t>, </a:t>
            </a:r>
            <a:r>
              <a:rPr lang="ko-KR" altLang="en-US" sz="1300" dirty="0">
                <a:latin typeface="+mn-ea"/>
                <a:ea typeface="+mn-ea"/>
              </a:rPr>
              <a:t>보낸 사람 </a:t>
            </a:r>
            <a:r>
              <a:rPr lang="en-US" altLang="ko-KR" sz="1300" dirty="0">
                <a:latin typeface="+mn-ea"/>
                <a:ea typeface="+mn-ea"/>
              </a:rPr>
              <a:t>: noreply@ithenticate.com</a:t>
            </a:r>
          </a:p>
          <a:p>
            <a:pPr marL="0" indent="0" eaLnBrk="1" hangingPunct="1"/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en-US" altLang="ko-KR" sz="1300" dirty="0">
                <a:solidFill>
                  <a:srgbClr val="FF0000"/>
                </a:solidFill>
                <a:latin typeface="+mn-ea"/>
                <a:ea typeface="+mn-ea"/>
              </a:rPr>
              <a:t>※ </a:t>
            </a:r>
            <a:r>
              <a:rPr lang="ko-KR" altLang="en-US" sz="1300" dirty="0">
                <a:solidFill>
                  <a:srgbClr val="FF0000"/>
                </a:solidFill>
                <a:latin typeface="+mn-ea"/>
                <a:ea typeface="+mn-ea"/>
              </a:rPr>
              <a:t>임시 비밀번호가 포함 된 메일을 못 받으셨을 경우</a:t>
            </a:r>
            <a:endParaRPr lang="en-US" altLang="ko-KR" sz="13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lvl="0" indent="0" eaLnBrk="1" hangingPunct="1"/>
            <a:r>
              <a:rPr lang="en-US" altLang="ko-KR" sz="1300" dirty="0">
                <a:latin typeface="+mn-ea"/>
                <a:ea typeface="+mn-ea"/>
              </a:rPr>
              <a:t>   </a:t>
            </a:r>
            <a:r>
              <a:rPr lang="en-US" altLang="ko-KR" sz="130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lang="ko-KR" altLang="en-US" sz="1300" dirty="0">
                <a:solidFill>
                  <a:prstClr val="black"/>
                </a:solidFill>
                <a:latin typeface="+mn-ea"/>
                <a:ea typeface="+mn-ea"/>
              </a:rPr>
              <a:t>스팸편지함 확인 </a:t>
            </a:r>
            <a:r>
              <a:rPr lang="en-US" altLang="ko-KR" sz="1300" dirty="0">
                <a:latin typeface="+mn-ea"/>
                <a:ea typeface="+mn-ea"/>
              </a:rPr>
              <a:t>, </a:t>
            </a:r>
            <a:r>
              <a:rPr lang="ko-KR" altLang="en-US" sz="1300" dirty="0">
                <a:latin typeface="+mn-ea"/>
                <a:ea typeface="+mn-ea"/>
              </a:rPr>
              <a:t>관리자에게 임시비밀번호 재 발송 요청  </a:t>
            </a:r>
            <a:endParaRPr lang="en-US" altLang="ko-KR" sz="1300" dirty="0">
              <a:latin typeface="+mn-ea"/>
              <a:ea typeface="+mn-ea"/>
            </a:endParaRPr>
          </a:p>
        </p:txBody>
      </p:sp>
      <p:cxnSp>
        <p:nvCxnSpPr>
          <p:cNvPr id="17" name="직선 연결선 22"/>
          <p:cNvCxnSpPr/>
          <p:nvPr/>
        </p:nvCxnSpPr>
        <p:spPr>
          <a:xfrm>
            <a:off x="0" y="620713"/>
            <a:ext cx="9144000" cy="1587"/>
          </a:xfrm>
          <a:prstGeom prst="line">
            <a:avLst/>
          </a:prstGeom>
          <a:ln>
            <a:solidFill>
              <a:srgbClr val="D3033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직사각형 4"/>
          <p:cNvSpPr>
            <a:spLocks noChangeArrowheads="1"/>
          </p:cNvSpPr>
          <p:nvPr/>
        </p:nvSpPr>
        <p:spPr bwMode="auto">
          <a:xfrm>
            <a:off x="164388" y="151087"/>
            <a:ext cx="1837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최초 로그인 방법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4513556" y="-393134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793" y="3068960"/>
            <a:ext cx="398647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1" y="2996953"/>
            <a:ext cx="446449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208" y="2636912"/>
            <a:ext cx="174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n-ea"/>
                <a:ea typeface="+mn-ea"/>
              </a:rPr>
              <a:t>▶ 한글 안내 메일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2579" y="2636912"/>
            <a:ext cx="174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n-ea"/>
                <a:ea typeface="+mn-ea"/>
              </a:rPr>
              <a:t>▶ 영문 안내 메일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642" y="3823156"/>
            <a:ext cx="82697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Ebrima" pitchFamily="2" charset="0"/>
              </a:rPr>
              <a:t>홍길동 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4008" y="3830851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Gil Dong Hong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5559043"/>
            <a:ext cx="143990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1802BE"/>
                </a:solidFill>
                <a:latin typeface="+mn-ea"/>
                <a:ea typeface="+mn-ea"/>
              </a:rPr>
              <a:t>hgd@abcmail.net</a:t>
            </a:r>
            <a:endParaRPr lang="ko-KR" altLang="en-US" sz="1000" dirty="0">
              <a:solidFill>
                <a:srgbClr val="1802BE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5589240"/>
            <a:ext cx="143990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1802BE"/>
                </a:solidFill>
                <a:latin typeface="+mn-ea"/>
              </a:rPr>
              <a:t>hgd@abcmail..net</a:t>
            </a:r>
            <a:endParaRPr lang="ko-KR" altLang="en-US" sz="1000" dirty="0">
              <a:solidFill>
                <a:srgbClr val="1802BE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8642" y="5466130"/>
            <a:ext cx="2051110" cy="48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11961" y="5538138"/>
            <a:ext cx="2051110" cy="48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683568" y="645333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229404" y="6381328"/>
            <a:ext cx="365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611560" y="6309320"/>
            <a:ext cx="791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273743" y="4869160"/>
            <a:ext cx="205111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190650" y="4869160"/>
            <a:ext cx="205111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6241760" y="5013176"/>
            <a:ext cx="3532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95012" y="4761148"/>
            <a:ext cx="254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  <a:ea typeface="+mn-ea"/>
              </a:rPr>
              <a:t>iThenticate URL </a:t>
            </a:r>
            <a:r>
              <a:rPr lang="ko-KR" altLang="en-US" sz="1200" dirty="0">
                <a:latin typeface="+mn-ea"/>
                <a:ea typeface="+mn-ea"/>
              </a:rPr>
              <a:t>접속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후</a:t>
            </a:r>
            <a:r>
              <a:rPr lang="en-US" altLang="ko-KR" sz="1200" dirty="0">
                <a:latin typeface="+mn-ea"/>
                <a:ea typeface="+mn-ea"/>
              </a:rPr>
              <a:t>,  </a:t>
            </a:r>
          </a:p>
          <a:p>
            <a:r>
              <a:rPr lang="ko-KR" altLang="en-US" sz="1200" dirty="0">
                <a:latin typeface="+mn-ea"/>
                <a:ea typeface="+mn-ea"/>
              </a:rPr>
              <a:t>임시 비밀번호 로그인</a:t>
            </a:r>
          </a:p>
        </p:txBody>
      </p:sp>
    </p:spTree>
    <p:extLst>
      <p:ext uri="{BB962C8B-B14F-4D97-AF65-F5344CB8AC3E}">
        <p14:creationId xmlns:p14="http://schemas.microsoft.com/office/powerpoint/2010/main" val="63405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51520" y="1124744"/>
            <a:ext cx="8569325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+mn-ea"/>
                <a:ea typeface="+mn-ea"/>
              </a:rPr>
              <a:t>Q1. </a:t>
            </a:r>
            <a:r>
              <a:rPr lang="ko-KR" altLang="en-US" sz="1400" b="1" dirty="0">
                <a:latin typeface="+mn-ea"/>
                <a:ea typeface="+mn-ea"/>
              </a:rPr>
              <a:t>몇 </a:t>
            </a:r>
            <a:r>
              <a:rPr lang="en-US" altLang="ko-KR" sz="1400" b="1" dirty="0">
                <a:latin typeface="+mn-ea"/>
                <a:ea typeface="+mn-ea"/>
              </a:rPr>
              <a:t>% </a:t>
            </a:r>
            <a:r>
              <a:rPr lang="ko-KR" altLang="en-US" sz="1400" b="1" dirty="0">
                <a:latin typeface="+mn-ea"/>
                <a:ea typeface="+mn-ea"/>
              </a:rPr>
              <a:t>이상이면 표절인가</a:t>
            </a:r>
            <a:r>
              <a:rPr lang="en-US" altLang="ko-KR" sz="1400" b="1" dirty="0">
                <a:latin typeface="+mn-ea"/>
                <a:ea typeface="+mn-ea"/>
              </a:rPr>
              <a:t>?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200" dirty="0">
                <a:latin typeface="+mn-ea"/>
                <a:ea typeface="+mn-ea"/>
              </a:rPr>
              <a:t>우선 유사도 </a:t>
            </a:r>
            <a:r>
              <a:rPr lang="en-US" altLang="ko-KR" sz="1200" dirty="0">
                <a:latin typeface="+mn-ea"/>
                <a:ea typeface="+mn-ea"/>
              </a:rPr>
              <a:t>%</a:t>
            </a:r>
            <a:r>
              <a:rPr lang="ko-KR" altLang="en-US" sz="1200" dirty="0">
                <a:latin typeface="+mn-ea"/>
                <a:ea typeface="+mn-ea"/>
              </a:rPr>
              <a:t>가 높으면 표절 논문인지 의심 할 수 있지만 반대로 본문 대비 유사도</a:t>
            </a:r>
            <a:r>
              <a:rPr lang="en-US" altLang="ko-KR" sz="1200" dirty="0">
                <a:latin typeface="+mn-ea"/>
                <a:ea typeface="+mn-ea"/>
              </a:rPr>
              <a:t>%</a:t>
            </a:r>
            <a:r>
              <a:rPr lang="ko-KR" altLang="en-US" sz="1200" dirty="0">
                <a:latin typeface="+mn-ea"/>
                <a:ea typeface="+mn-ea"/>
              </a:rPr>
              <a:t>가 낮더라도 온전히 타인의 창작물을 인용과 출처 없이 도용했다면 표절로 간주 될 수 있습니다</a:t>
            </a:r>
            <a:r>
              <a:rPr lang="en-US" altLang="ko-KR" sz="1200" dirty="0">
                <a:latin typeface="+mn-ea"/>
                <a:ea typeface="+mn-ea"/>
              </a:rPr>
              <a:t>. </a:t>
            </a:r>
            <a:r>
              <a:rPr lang="ko-KR" altLang="en-US" sz="1200" dirty="0">
                <a:latin typeface="+mn-ea"/>
                <a:ea typeface="+mn-ea"/>
              </a:rPr>
              <a:t>따라서 유사도 </a:t>
            </a:r>
            <a:r>
              <a:rPr lang="en-US" altLang="ko-KR" sz="1200" dirty="0">
                <a:latin typeface="+mn-ea"/>
                <a:ea typeface="+mn-ea"/>
              </a:rPr>
              <a:t>%</a:t>
            </a:r>
            <a:r>
              <a:rPr lang="ko-KR" altLang="en-US" sz="1200" dirty="0">
                <a:latin typeface="+mn-ea"/>
                <a:ea typeface="+mn-ea"/>
              </a:rPr>
              <a:t>가 낮더라도 다시 한번 본문에 체크가 된 문장들을 재 확인하여 수정하는 것을 권장 드립니다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​ ​iThenticate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는 표절을 판가름 해주는 프로그램은 아니며 본문과의 유사한 문장으로 체크 된 객관적인 출처 및 데이터를 제시하여 표절이 의심되는 지의 여부</a:t>
            </a:r>
            <a:r>
              <a:rPr lang="ko-KR" altLang="en-US" sz="1200" dirty="0">
                <a:latin typeface="+mn-ea"/>
                <a:ea typeface="+mn-ea"/>
              </a:rPr>
              <a:t>를 알려주기 때문에 본인 및 기관 내 연구 윤리 부서</a:t>
            </a:r>
            <a:r>
              <a:rPr lang="en-US" altLang="ko-KR" sz="1200" dirty="0">
                <a:latin typeface="+mn-ea"/>
                <a:ea typeface="+mn-ea"/>
              </a:rPr>
              <a:t>,  </a:t>
            </a:r>
            <a:r>
              <a:rPr lang="ko-KR" altLang="en-US" sz="1200" dirty="0">
                <a:latin typeface="+mn-ea"/>
                <a:ea typeface="+mn-ea"/>
              </a:rPr>
              <a:t>동료 연구원의 의견을 통해 표절 여부를 다시 한번 확인 하셔야 합니다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+mn-ea"/>
                <a:ea typeface="+mn-ea"/>
              </a:rPr>
              <a:t>Q2. iThenticate </a:t>
            </a:r>
            <a:r>
              <a:rPr lang="ko-KR" altLang="en-US" sz="1400" b="1" dirty="0">
                <a:latin typeface="+mn-ea"/>
                <a:ea typeface="+mn-ea"/>
              </a:rPr>
              <a:t>에서 표절이 발견되지 않는다면 문제가 없는가</a:t>
            </a:r>
            <a:r>
              <a:rPr lang="en-US" altLang="ko-KR" sz="1400" b="1" dirty="0">
                <a:latin typeface="+mn-ea"/>
                <a:ea typeface="+mn-ea"/>
              </a:rPr>
              <a:t>?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200" dirty="0">
                <a:latin typeface="+mn-ea"/>
                <a:ea typeface="+mn-ea"/>
              </a:rPr>
              <a:t>예</a:t>
            </a:r>
            <a:r>
              <a:rPr lang="en-US" altLang="ko-KR" sz="1200" dirty="0">
                <a:latin typeface="+mn-ea"/>
                <a:ea typeface="+mn-ea"/>
              </a:rPr>
              <a:t>! </a:t>
            </a:r>
            <a:r>
              <a:rPr lang="ko-KR" altLang="en-US" sz="1200" dirty="0">
                <a:latin typeface="+mn-ea"/>
                <a:ea typeface="+mn-ea"/>
              </a:rPr>
              <a:t>그렇습니다</a:t>
            </a:r>
            <a:r>
              <a:rPr lang="en-US" altLang="ko-KR" sz="1200" dirty="0">
                <a:latin typeface="+mn-ea"/>
                <a:ea typeface="+mn-ea"/>
              </a:rPr>
              <a:t>.​ ​</a:t>
            </a:r>
            <a:r>
              <a:rPr lang="ko-KR" altLang="en-US" sz="1200" dirty="0">
                <a:latin typeface="+mn-ea"/>
                <a:ea typeface="+mn-ea"/>
              </a:rPr>
              <a:t>전 세계 주요 </a:t>
            </a:r>
            <a:r>
              <a:rPr lang="en-US" altLang="ko-KR" sz="1200" dirty="0">
                <a:latin typeface="+mn-ea"/>
                <a:ea typeface="+mn-ea"/>
              </a:rPr>
              <a:t>STM </a:t>
            </a:r>
            <a:r>
              <a:rPr lang="ko-KR" altLang="en-US" sz="1200" dirty="0">
                <a:latin typeface="+mn-ea"/>
                <a:ea typeface="+mn-ea"/>
              </a:rPr>
              <a:t>출판사 및 학회들은 저희 </a:t>
            </a:r>
            <a:r>
              <a:rPr lang="en-US" altLang="ko-KR" sz="1200" dirty="0">
                <a:latin typeface="+mn-ea"/>
                <a:ea typeface="+mn-ea"/>
              </a:rPr>
              <a:t>iThenticate</a:t>
            </a:r>
            <a:r>
              <a:rPr lang="ko-KR" altLang="en-US" sz="1200" dirty="0">
                <a:latin typeface="+mn-ea"/>
                <a:ea typeface="+mn-ea"/>
              </a:rPr>
              <a:t> 를 통해 유사도 검사를 진행하여 표절 여부를 판정하는데 도움을 받고 있습니다</a:t>
            </a:r>
            <a:r>
              <a:rPr lang="en-US" altLang="ko-KR" sz="1200" dirty="0">
                <a:latin typeface="+mn-ea"/>
                <a:ea typeface="+mn-ea"/>
              </a:rPr>
              <a:t>.​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​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사전에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iThenticate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 를 통해 유사도 검사 후 표절이 의심되는 부분이 발견되지 않았다면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안전한 논문이라고 판단</a:t>
            </a:r>
            <a:r>
              <a:rPr lang="ko-KR" altLang="en-US" sz="1200" dirty="0">
                <a:latin typeface="+mn-ea"/>
                <a:ea typeface="+mn-ea"/>
              </a:rPr>
              <a:t>할 수 있으나 다만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비교 대상 데이터는 지속적으로 업데이트 됨으로 검사 결과 시점과 출판사 및 학회 제출 시점에 따라 표절 판정을 받을 수 도 있습니다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+mn-ea"/>
                <a:ea typeface="+mn-ea"/>
              </a:rPr>
              <a:t>Q3. </a:t>
            </a:r>
            <a:r>
              <a:rPr lang="ko-KR" altLang="en-US" sz="1400" b="1" dirty="0">
                <a:latin typeface="+mn-ea"/>
                <a:ea typeface="+mn-ea"/>
              </a:rPr>
              <a:t>출판사에서도 </a:t>
            </a:r>
            <a:r>
              <a:rPr lang="en-US" altLang="ko-KR" sz="1400" b="1" dirty="0">
                <a:latin typeface="+mn-ea"/>
                <a:ea typeface="+mn-ea"/>
              </a:rPr>
              <a:t>iThenticate</a:t>
            </a:r>
            <a:r>
              <a:rPr lang="ko-KR" altLang="en-US" sz="1400" b="1" dirty="0">
                <a:latin typeface="+mn-ea"/>
                <a:ea typeface="+mn-ea"/>
              </a:rPr>
              <a:t> 를 사용한다면 연구자가 투고 전 기관 </a:t>
            </a:r>
            <a:r>
              <a:rPr lang="en-US" altLang="ko-KR" sz="1400" b="1" dirty="0">
                <a:latin typeface="+mn-ea"/>
                <a:ea typeface="+mn-ea"/>
              </a:rPr>
              <a:t>iThenticate </a:t>
            </a:r>
            <a:r>
              <a:rPr lang="ko-KR" altLang="en-US" sz="1400" b="1" dirty="0">
                <a:latin typeface="+mn-ea"/>
                <a:ea typeface="+mn-ea"/>
              </a:rPr>
              <a:t>에  제출한 같은 논문 때문에 표절로 판정되진 않나요</a:t>
            </a:r>
            <a:r>
              <a:rPr lang="en-US" altLang="ko-KR" sz="1200" dirty="0">
                <a:latin typeface="+mn-ea"/>
                <a:ea typeface="+mn-ea"/>
              </a:rPr>
              <a:t>?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+mn-ea"/>
                <a:ea typeface="+mn-ea"/>
              </a:rPr>
              <a:t>A : iThenticate </a:t>
            </a:r>
            <a:r>
              <a:rPr lang="ko-KR" altLang="en-US" sz="1200" dirty="0">
                <a:latin typeface="+mn-ea"/>
                <a:ea typeface="+mn-ea"/>
              </a:rPr>
              <a:t>는 유사도 검사 시 단순 유사도 검사만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진행되고 검사한 자료는 </a:t>
            </a:r>
            <a:r>
              <a:rPr lang="en-US" altLang="ko-KR" sz="1200" dirty="0" err="1">
                <a:solidFill>
                  <a:srgbClr val="FF0000"/>
                </a:solidFill>
                <a:latin typeface="+mn-ea"/>
                <a:ea typeface="+mn-ea"/>
              </a:rPr>
              <a:t>iThenticate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서버 내로 저장되지 않습니다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en-US" altLang="ko-KR" sz="1200" dirty="0">
                <a:latin typeface="+mn-ea"/>
                <a:ea typeface="+mn-ea"/>
              </a:rPr>
              <a:t>​ ​</a:t>
            </a:r>
            <a:r>
              <a:rPr lang="ko-KR" altLang="en-US" sz="1200" dirty="0">
                <a:latin typeface="+mn-ea"/>
                <a:ea typeface="+mn-ea"/>
              </a:rPr>
              <a:t>그러므로 추후 출판사 및 학회에 제출하여도 사전에 검사 결과한 자료와의 비교는 되지 않습니다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+mn-ea"/>
                <a:ea typeface="+mn-ea"/>
              </a:rPr>
              <a:t>Q4. </a:t>
            </a:r>
            <a:r>
              <a:rPr lang="en-US" altLang="ko-KR" sz="1400" b="1" dirty="0" err="1">
                <a:latin typeface="+mn-ea"/>
                <a:ea typeface="+mn-ea"/>
              </a:rPr>
              <a:t>Turnitin</a:t>
            </a:r>
            <a:r>
              <a:rPr lang="ko-KR" altLang="en-US" sz="1400" b="1" dirty="0">
                <a:latin typeface="+mn-ea"/>
                <a:ea typeface="+mn-ea"/>
              </a:rPr>
              <a:t>과 </a:t>
            </a:r>
            <a:r>
              <a:rPr lang="en-US" altLang="ko-KR" sz="1400" b="1" dirty="0">
                <a:latin typeface="+mn-ea"/>
                <a:ea typeface="+mn-ea"/>
              </a:rPr>
              <a:t>iThenticate </a:t>
            </a:r>
            <a:r>
              <a:rPr lang="ko-KR" altLang="en-US" sz="1400" b="1" dirty="0">
                <a:latin typeface="+mn-ea"/>
                <a:ea typeface="+mn-ea"/>
              </a:rPr>
              <a:t>의 차이점은</a:t>
            </a:r>
            <a:r>
              <a:rPr lang="en-US" altLang="ko-KR" sz="1400" b="1" dirty="0">
                <a:latin typeface="+mn-ea"/>
                <a:ea typeface="+mn-ea"/>
              </a:rPr>
              <a:t>?</a:t>
            </a: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endParaRPr lang="en-US" altLang="ko-KR" sz="1200" dirty="0">
              <a:latin typeface="+mn-ea"/>
              <a:ea typeface="+mn-ea"/>
            </a:endParaRPr>
          </a:p>
          <a:p>
            <a:pPr algn="just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+mn-ea"/>
                <a:ea typeface="+mn-ea"/>
              </a:rPr>
              <a:t>A : </a:t>
            </a:r>
            <a:r>
              <a:rPr lang="en-US" altLang="ko-KR" sz="1200" dirty="0" err="1">
                <a:latin typeface="+mn-ea"/>
                <a:ea typeface="+mn-ea"/>
              </a:rPr>
              <a:t>iThenticate</a:t>
            </a:r>
            <a:r>
              <a:rPr lang="ko-KR" altLang="en-US" sz="1200" dirty="0">
                <a:latin typeface="+mn-ea"/>
                <a:ea typeface="+mn-ea"/>
              </a:rPr>
              <a:t>은 연구자 전용 표절 방지 시스템으로 </a:t>
            </a:r>
            <a:r>
              <a:rPr lang="en-US" altLang="ko-KR" sz="1200" dirty="0" err="1">
                <a:latin typeface="+mn-ea"/>
                <a:ea typeface="+mn-ea"/>
              </a:rPr>
              <a:t>Turnitin</a:t>
            </a:r>
            <a:r>
              <a:rPr lang="ko-KR" altLang="en-US" sz="1200" dirty="0">
                <a:latin typeface="+mn-ea"/>
                <a:ea typeface="+mn-ea"/>
              </a:rPr>
              <a:t>과 달리 </a:t>
            </a:r>
            <a:r>
              <a:rPr lang="en-US" altLang="ko-KR" sz="1200" dirty="0" err="1">
                <a:solidFill>
                  <a:srgbClr val="FF0000"/>
                </a:solidFill>
                <a:latin typeface="+mn-ea"/>
                <a:ea typeface="+mn-ea"/>
              </a:rPr>
              <a:t>ProfQuest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 Data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를 비교대상</a:t>
            </a:r>
            <a:r>
              <a:rPr lang="ko-KR" altLang="en-US" sz="1200" dirty="0">
                <a:latin typeface="+mn-ea"/>
                <a:ea typeface="+mn-ea"/>
              </a:rPr>
              <a:t>으로 확보하고 있습니다</a:t>
            </a:r>
            <a:r>
              <a:rPr lang="en-US" altLang="ko-KR" sz="1200" dirty="0">
                <a:latin typeface="+mn-ea"/>
                <a:ea typeface="+mn-ea"/>
              </a:rPr>
              <a:t>.​ ​</a:t>
            </a:r>
            <a:r>
              <a:rPr lang="ko-KR" altLang="en-US" sz="1200" dirty="0">
                <a:latin typeface="+mn-ea"/>
                <a:ea typeface="+mn-ea"/>
              </a:rPr>
              <a:t>또한 </a:t>
            </a:r>
            <a:r>
              <a:rPr lang="en-US" altLang="ko-KR" sz="1200" dirty="0" err="1">
                <a:latin typeface="+mn-ea"/>
                <a:ea typeface="+mn-ea"/>
              </a:rPr>
              <a:t>Turnitin</a:t>
            </a:r>
            <a:r>
              <a:rPr lang="ko-KR" altLang="en-US" sz="1200" dirty="0">
                <a:latin typeface="+mn-ea"/>
                <a:ea typeface="+mn-ea"/>
              </a:rPr>
              <a:t>과는 </a:t>
            </a:r>
            <a:r>
              <a:rPr lang="en-US" altLang="ko-KR" sz="1200" dirty="0">
                <a:latin typeface="+mn-ea"/>
                <a:ea typeface="+mn-ea"/>
              </a:rPr>
              <a:t>Logic</a:t>
            </a:r>
            <a:r>
              <a:rPr lang="ko-KR" altLang="en-US" sz="1200" dirty="0">
                <a:latin typeface="+mn-ea"/>
                <a:ea typeface="+mn-ea"/>
              </a:rPr>
              <a:t>에 차이가 있어 학술 논문일 경우 </a:t>
            </a:r>
            <a:r>
              <a:rPr lang="en-US" altLang="ko-KR" sz="1200" dirty="0" err="1">
                <a:latin typeface="+mn-ea"/>
                <a:ea typeface="+mn-ea"/>
              </a:rPr>
              <a:t>Turnitin</a:t>
            </a:r>
            <a:r>
              <a:rPr lang="ko-KR" altLang="en-US" sz="1200" dirty="0">
                <a:latin typeface="+mn-ea"/>
                <a:ea typeface="+mn-ea"/>
              </a:rPr>
              <a:t>보다 더욱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세밀한 유사도 검사</a:t>
            </a:r>
            <a:r>
              <a:rPr lang="ko-KR" altLang="en-US" sz="1200" dirty="0">
                <a:latin typeface="+mn-ea"/>
                <a:ea typeface="+mn-ea"/>
              </a:rPr>
              <a:t>가 가능합니다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179388" y="836712"/>
            <a:ext cx="88566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4" name="Line 15"/>
          <p:cNvSpPr>
            <a:spLocks noChangeShapeType="1"/>
          </p:cNvSpPr>
          <p:nvPr/>
        </p:nvSpPr>
        <p:spPr bwMode="auto">
          <a:xfrm>
            <a:off x="179388" y="6309320"/>
            <a:ext cx="88566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5" name="Line 18"/>
          <p:cNvSpPr>
            <a:spLocks noChangeShapeType="1"/>
          </p:cNvSpPr>
          <p:nvPr/>
        </p:nvSpPr>
        <p:spPr bwMode="auto">
          <a:xfrm>
            <a:off x="9036050" y="836712"/>
            <a:ext cx="0" cy="547260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6" name="Line 16"/>
          <p:cNvSpPr>
            <a:spLocks noChangeShapeType="1"/>
          </p:cNvSpPr>
          <p:nvPr/>
        </p:nvSpPr>
        <p:spPr bwMode="auto">
          <a:xfrm>
            <a:off x="179388" y="836712"/>
            <a:ext cx="0" cy="547260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4"/>
          <p:cNvSpPr>
            <a:spLocks noChangeArrowheads="1"/>
          </p:cNvSpPr>
          <p:nvPr/>
        </p:nvSpPr>
        <p:spPr bwMode="auto">
          <a:xfrm>
            <a:off x="68640" y="66110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 dirty="0">
                <a:latin typeface="+mn-ea"/>
                <a:ea typeface="+mn-ea"/>
              </a:rPr>
              <a:t>Q&amp;A</a:t>
            </a:r>
          </a:p>
        </p:txBody>
      </p:sp>
      <p:sp>
        <p:nvSpPr>
          <p:cNvPr id="10" name="직사각형 9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594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직사각형 3"/>
          <p:cNvSpPr>
            <a:spLocks noChangeArrowheads="1"/>
          </p:cNvSpPr>
          <p:nvPr/>
        </p:nvSpPr>
        <p:spPr bwMode="auto">
          <a:xfrm>
            <a:off x="285750" y="100012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4000">
                <a:latin typeface="나눔고딕" pitchFamily="50" charset="-127"/>
                <a:ea typeface="나눔고딕" pitchFamily="50" charset="-127"/>
              </a:rPr>
              <a:t>   </a:t>
            </a:r>
            <a:endParaRPr kumimoji="0" lang="ko-KR" altLang="en-US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6765"/>
            <a:ext cx="5184576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83" y="3216109"/>
            <a:ext cx="3784141" cy="129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직사각형 3"/>
          <p:cNvSpPr/>
          <p:nvPr/>
        </p:nvSpPr>
        <p:spPr>
          <a:xfrm>
            <a:off x="5688632" y="5282044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이용 관련 문의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02)6465-0280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hlinkClick r:id="rId5"/>
              </a:rPr>
              <a:t>http://www.ithenticate.com/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연결선 22"/>
          <p:cNvCxnSpPr/>
          <p:nvPr/>
        </p:nvCxnSpPr>
        <p:spPr>
          <a:xfrm>
            <a:off x="0" y="620713"/>
            <a:ext cx="9144000" cy="1587"/>
          </a:xfrm>
          <a:prstGeom prst="line">
            <a:avLst/>
          </a:prstGeom>
          <a:ln>
            <a:solidFill>
              <a:srgbClr val="D3033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 rot="5400000">
            <a:off x="4513556" y="-393134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164388" y="151087"/>
            <a:ext cx="1837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최초 로그인 방법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728" y="908719"/>
            <a:ext cx="7588155" cy="51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5" y="6073752"/>
            <a:ext cx="1342103" cy="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14388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임시 비밀번호 입력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299695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설정 할 비밀번호 입력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963" y="3625279"/>
            <a:ext cx="41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설정 할 비밀번호 확인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위 항목과 동일하기 입력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51086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n-ea"/>
                <a:ea typeface="+mn-ea"/>
              </a:rPr>
              <a:t>개인 보안 관련 질문</a:t>
            </a:r>
            <a:r>
              <a:rPr lang="en-US" altLang="ko-KR" sz="1200" dirty="0">
                <a:latin typeface="+mn-ea"/>
                <a:ea typeface="+mn-ea"/>
              </a:rPr>
              <a:t>/</a:t>
            </a:r>
            <a:r>
              <a:rPr lang="ko-KR" altLang="en-US" sz="1200" dirty="0">
                <a:latin typeface="+mn-ea"/>
                <a:ea typeface="+mn-ea"/>
              </a:rPr>
              <a:t>답변 항목은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선택사항</a:t>
            </a:r>
            <a:r>
              <a:rPr lang="ko-KR" altLang="en-US" sz="1200" dirty="0">
                <a:latin typeface="+mn-ea"/>
                <a:ea typeface="+mn-ea"/>
              </a:rPr>
              <a:t>으로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기입하지 않으시고도 비밀번호 설정 가능</a:t>
            </a:r>
          </a:p>
        </p:txBody>
      </p:sp>
      <p:cxnSp>
        <p:nvCxnSpPr>
          <p:cNvPr id="10" name="꺾인 연결선 9"/>
          <p:cNvCxnSpPr/>
          <p:nvPr/>
        </p:nvCxnSpPr>
        <p:spPr>
          <a:xfrm>
            <a:off x="3131840" y="4149080"/>
            <a:ext cx="936104" cy="432048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2267744" y="1052736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4501" y="919753"/>
            <a:ext cx="27256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n-ea"/>
                <a:ea typeface="+mn-ea"/>
              </a:rPr>
              <a:t>약관 동의 후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비밀번호 설정 화면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11560" y="6021288"/>
            <a:ext cx="159627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207852" y="6231794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1800" y="6021288"/>
            <a:ext cx="62418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n-ea"/>
                <a:ea typeface="+mn-ea"/>
              </a:rPr>
              <a:t>비밀번호 설정 완료가 정상적으로 진행 되었다는 </a:t>
            </a:r>
            <a:r>
              <a:rPr lang="ko-KR" altLang="en-US" sz="1200" dirty="0" err="1">
                <a:solidFill>
                  <a:prstClr val="black"/>
                </a:solidFill>
                <a:latin typeface="맑은 고딕"/>
                <a:ea typeface="맑은 고딕"/>
              </a:rPr>
              <a:t>이메일이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 발송 됨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/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제목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: Password Updated,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보낸 사람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  <a:hlinkClick r:id="rId4"/>
              </a:rPr>
              <a:t>noreply@ithenticate.com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491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31" y="1340768"/>
            <a:ext cx="83433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31" y="836712"/>
            <a:ext cx="8343333" cy="3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092280" y="836713"/>
            <a:ext cx="504056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667217" y="5786100"/>
            <a:ext cx="7649199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+mn-ea"/>
                <a:ea typeface="+mn-ea"/>
              </a:rPr>
              <a:t>1. </a:t>
            </a:r>
            <a:r>
              <a:rPr lang="ko-KR" altLang="en-US" sz="1400" dirty="0">
                <a:latin typeface="+mn-ea"/>
                <a:ea typeface="+mn-ea"/>
              </a:rPr>
              <a:t>홈페이지의 메인화면에서 우측 상단의 </a:t>
            </a:r>
            <a:r>
              <a:rPr lang="en-US" altLang="ko-KR" sz="1400" dirty="0">
                <a:latin typeface="+mn-ea"/>
                <a:ea typeface="+mn-ea"/>
              </a:rPr>
              <a:t>“LOGIN” </a:t>
            </a:r>
            <a:r>
              <a:rPr lang="ko-KR" altLang="en-US" sz="1400" dirty="0">
                <a:latin typeface="+mn-ea"/>
                <a:ea typeface="+mn-ea"/>
              </a:rPr>
              <a:t>을 클릭</a:t>
            </a:r>
            <a:endParaRPr lang="en-US" altLang="ko-KR" sz="1400" dirty="0">
              <a:latin typeface="+mn-ea"/>
              <a:ea typeface="+mn-ea"/>
            </a:endParaRPr>
          </a:p>
          <a:p>
            <a:pPr eaLnBrk="1" hangingPunct="1"/>
            <a:r>
              <a:rPr lang="en-US" altLang="ko-KR" sz="1400" dirty="0">
                <a:latin typeface="+mn-ea"/>
                <a:ea typeface="+mn-ea"/>
              </a:rPr>
              <a:t>2. </a:t>
            </a:r>
            <a:r>
              <a:rPr lang="ko-KR" altLang="en-US" sz="1400" dirty="0">
                <a:latin typeface="+mn-ea"/>
                <a:ea typeface="+mn-ea"/>
              </a:rPr>
              <a:t>로그인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ko-KR" altLang="en-US" sz="1400" dirty="0">
                <a:latin typeface="+mn-ea"/>
                <a:ea typeface="+mn-ea"/>
              </a:rPr>
              <a:t>화면에서 기관 도메인의 </a:t>
            </a:r>
            <a:r>
              <a:rPr lang="en-US" altLang="ko-KR" sz="1400" dirty="0">
                <a:latin typeface="+mn-ea"/>
                <a:ea typeface="+mn-ea"/>
              </a:rPr>
              <a:t>Email </a:t>
            </a:r>
            <a:r>
              <a:rPr lang="ko-KR" altLang="en-US" sz="1400" dirty="0">
                <a:latin typeface="+mn-ea"/>
                <a:ea typeface="+mn-ea"/>
              </a:rPr>
              <a:t>및 </a:t>
            </a:r>
            <a:r>
              <a:rPr lang="en-US" altLang="ko-KR" sz="1400" dirty="0">
                <a:latin typeface="+mn-ea"/>
                <a:ea typeface="+mn-ea"/>
              </a:rPr>
              <a:t>Password </a:t>
            </a:r>
            <a:r>
              <a:rPr lang="ko-KR" altLang="en-US" sz="1400" dirty="0">
                <a:latin typeface="+mn-ea"/>
                <a:ea typeface="+mn-ea"/>
              </a:rPr>
              <a:t>입력 후</a:t>
            </a:r>
            <a:r>
              <a:rPr lang="en-US" altLang="ko-KR" sz="1400" dirty="0">
                <a:latin typeface="+mn-ea"/>
                <a:ea typeface="+mn-ea"/>
              </a:rPr>
              <a:t>, LOG IN </a:t>
            </a:r>
            <a:r>
              <a:rPr lang="ko-KR" altLang="en-US" sz="1400" dirty="0">
                <a:latin typeface="+mn-ea"/>
                <a:ea typeface="+mn-ea"/>
              </a:rPr>
              <a:t>버튼 클릭</a:t>
            </a:r>
            <a:endParaRPr lang="en-US" altLang="ko-KR" sz="1400" dirty="0">
              <a:latin typeface="+mn-ea"/>
              <a:ea typeface="+mn-ea"/>
            </a:endParaRPr>
          </a:p>
        </p:txBody>
      </p:sp>
      <p:cxnSp>
        <p:nvCxnSpPr>
          <p:cNvPr id="17" name="직선 연결선 22"/>
          <p:cNvCxnSpPr/>
          <p:nvPr/>
        </p:nvCxnSpPr>
        <p:spPr>
          <a:xfrm>
            <a:off x="0" y="620713"/>
            <a:ext cx="9144000" cy="1587"/>
          </a:xfrm>
          <a:prstGeom prst="line">
            <a:avLst/>
          </a:prstGeom>
          <a:ln>
            <a:solidFill>
              <a:srgbClr val="D3033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직사각형 4"/>
          <p:cNvSpPr>
            <a:spLocks noChangeArrowheads="1"/>
          </p:cNvSpPr>
          <p:nvPr/>
        </p:nvSpPr>
        <p:spPr bwMode="auto">
          <a:xfrm>
            <a:off x="164388" y="151087"/>
            <a:ext cx="872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로그인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4513556" y="-393134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619672" y="2420888"/>
            <a:ext cx="5976664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0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9258" y="1052737"/>
            <a:ext cx="4865230" cy="36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611560" y="5013176"/>
            <a:ext cx="764919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▶ 비밀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번호 분실 시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① 로그인 화면에서</a:t>
            </a:r>
            <a:r>
              <a:rPr lang="en-US" altLang="ko-KR" sz="1200" dirty="0">
                <a:latin typeface="+mn-ea"/>
                <a:ea typeface="+mn-ea"/>
              </a:rPr>
              <a:t>,  </a:t>
            </a:r>
            <a:r>
              <a:rPr lang="ko-KR" altLang="en-US" sz="1200" dirty="0">
                <a:latin typeface="+mn-ea"/>
                <a:ea typeface="+mn-ea"/>
              </a:rPr>
              <a:t>초록색 </a:t>
            </a:r>
            <a:r>
              <a:rPr lang="en-US" altLang="ko-KR" sz="1200" b="1" dirty="0">
                <a:latin typeface="+mn-ea"/>
                <a:ea typeface="+mn-ea"/>
              </a:rPr>
              <a:t>“Forgot Password” </a:t>
            </a:r>
            <a:r>
              <a:rPr lang="ko-KR" altLang="en-US" sz="1200" dirty="0">
                <a:latin typeface="+mn-ea"/>
                <a:ea typeface="+mn-ea"/>
              </a:rPr>
              <a:t>클릭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② 계정 등록 시 사용한 메일 기입 후 </a:t>
            </a:r>
            <a:r>
              <a:rPr lang="en-US" altLang="ko-KR" sz="1200" dirty="0">
                <a:latin typeface="+mn-ea"/>
                <a:ea typeface="+mn-ea"/>
              </a:rPr>
              <a:t>Submit </a:t>
            </a:r>
            <a:r>
              <a:rPr lang="ko-KR" altLang="en-US" sz="1200" dirty="0">
                <a:latin typeface="+mn-ea"/>
                <a:ea typeface="+mn-ea"/>
              </a:rPr>
              <a:t>버튼 클릭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→ 해당 메일 주소로 비밀 번호를 변경할 수 있는 </a:t>
            </a:r>
            <a:r>
              <a:rPr lang="en-US" altLang="ko-KR" sz="1200" dirty="0">
                <a:latin typeface="+mn-ea"/>
                <a:ea typeface="+mn-ea"/>
              </a:rPr>
              <a:t>URL</a:t>
            </a:r>
            <a:r>
              <a:rPr lang="ko-KR" altLang="en-US" sz="1200" dirty="0">
                <a:latin typeface="+mn-ea"/>
                <a:ea typeface="+mn-ea"/>
              </a:rPr>
              <a:t>이</a:t>
            </a:r>
            <a:r>
              <a:rPr lang="en-US" altLang="ko-KR" sz="1200" dirty="0">
                <a:latin typeface="+mn-ea"/>
                <a:ea typeface="+mn-ea"/>
              </a:rPr>
              <a:t>  </a:t>
            </a:r>
            <a:r>
              <a:rPr lang="ko-KR" altLang="en-US" sz="1200" dirty="0">
                <a:latin typeface="+mn-ea"/>
                <a:ea typeface="+mn-ea"/>
              </a:rPr>
              <a:t>포함된 메일 발송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9" name="직사각형 4"/>
          <p:cNvSpPr>
            <a:spLocks noChangeArrowheads="1"/>
          </p:cNvSpPr>
          <p:nvPr/>
        </p:nvSpPr>
        <p:spPr bwMode="auto">
          <a:xfrm>
            <a:off x="35496" y="151087"/>
            <a:ext cx="2702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로그인 </a:t>
            </a:r>
            <a:r>
              <a:rPr kumimoji="0" lang="en-US" altLang="ko-KR" sz="1600" b="1" dirty="0">
                <a:latin typeface="+mn-ea"/>
                <a:ea typeface="+mn-ea"/>
              </a:rPr>
              <a:t>– </a:t>
            </a:r>
            <a:r>
              <a:rPr kumimoji="0" lang="ko-KR" altLang="en-US" sz="1600" b="1" dirty="0">
                <a:latin typeface="+mn-ea"/>
                <a:ea typeface="+mn-ea"/>
              </a:rPr>
              <a:t>비밀번호 분실 시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 rot="5400000">
            <a:off x="4513556" y="-3937748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198" y="1124744"/>
            <a:ext cx="3847738" cy="358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339752" y="2996952"/>
            <a:ext cx="1368152" cy="310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99991" y="3307424"/>
            <a:ext cx="367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계정 등록 시 사용한 메일 기입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297720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32849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30036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 descr="main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894537"/>
            <a:ext cx="8522732" cy="548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그림 1" descr="main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07704" cy="5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35496" y="151087"/>
            <a:ext cx="1560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메인 화면 구성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 rot="5400000">
            <a:off x="4513556" y="-3964876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024" y="2564904"/>
            <a:ext cx="66382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0858" y="5229200"/>
            <a:ext cx="1697606" cy="102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1921" y="2084591"/>
            <a:ext cx="1252487" cy="122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8537" y="1713241"/>
            <a:ext cx="1243903" cy="20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51720" y="3212976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1259632" y="4639487"/>
            <a:ext cx="4207296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1. </a:t>
            </a:r>
            <a:r>
              <a:rPr lang="ko-KR" altLang="en-US" sz="1200" dirty="0">
                <a:latin typeface="+mn-ea"/>
                <a:ea typeface="+mn-ea"/>
              </a:rPr>
              <a:t>최초 로그인 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기본 폴더가 생성되어 있으며 현재 보는 화면과 같이 </a:t>
            </a:r>
            <a:r>
              <a:rPr lang="en-US" altLang="ko-KR" sz="1200" dirty="0">
                <a:latin typeface="+mn-ea"/>
                <a:ea typeface="+mn-ea"/>
              </a:rPr>
              <a:t>This folder is empty :  </a:t>
            </a:r>
            <a:r>
              <a:rPr lang="en-US" altLang="ko-KR" sz="1200" u="sng" dirty="0">
                <a:solidFill>
                  <a:srgbClr val="1802BE"/>
                </a:solidFill>
                <a:latin typeface="+mn-ea"/>
                <a:ea typeface="+mn-ea"/>
              </a:rPr>
              <a:t>Submit a document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클릭하여 보고서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바로 제출 가능</a:t>
            </a: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2. </a:t>
            </a:r>
            <a:r>
              <a:rPr lang="ko-KR" altLang="en-US" sz="1200" dirty="0">
                <a:latin typeface="+mn-ea"/>
                <a:ea typeface="+mn-ea"/>
              </a:rPr>
              <a:t>다음 제출부터는 우측 상단의 </a:t>
            </a:r>
            <a:r>
              <a:rPr lang="en-US" altLang="ko-KR" sz="1200" dirty="0">
                <a:latin typeface="+mn-ea"/>
                <a:ea typeface="+mn-ea"/>
              </a:rPr>
              <a:t>Submit a document </a:t>
            </a:r>
            <a:r>
              <a:rPr lang="ko-KR" altLang="en-US" sz="1200" dirty="0">
                <a:latin typeface="+mn-ea"/>
                <a:ea typeface="+mn-ea"/>
              </a:rPr>
              <a:t>부분에서 파일 업로드 방식 선택하여 제출</a:t>
            </a:r>
            <a:endParaRPr lang="en-US" altLang="ko-KR" sz="1200" dirty="0">
              <a:latin typeface="+mn-ea"/>
              <a:ea typeface="+mn-ea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2987824" y="3501008"/>
            <a:ext cx="0" cy="11468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포인트가 5개인 별 13"/>
          <p:cNvSpPr/>
          <p:nvPr/>
        </p:nvSpPr>
        <p:spPr>
          <a:xfrm>
            <a:off x="1451522" y="2867120"/>
            <a:ext cx="600198" cy="705896"/>
          </a:xfrm>
          <a:prstGeom prst="star5">
            <a:avLst>
              <a:gd name="adj" fmla="val 1560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" descr="main_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016" y="908720"/>
            <a:ext cx="3457472" cy="3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8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35496" y="116632"/>
            <a:ext cx="2121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kumimoji="0" lang="en-US" altLang="ko-KR" sz="1600" b="1" dirty="0">
                <a:solidFill>
                  <a:prstClr val="black"/>
                </a:solidFill>
                <a:latin typeface="맑은 고딕"/>
                <a:ea typeface="맑은 고딕"/>
              </a:rPr>
              <a:t>Setting 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/>
                <a:ea typeface="맑은 고딕"/>
              </a:rPr>
              <a:t>확인 및 변경</a:t>
            </a:r>
            <a:endParaRPr kumimoji="0" lang="en-US" altLang="ko-KR" sz="16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 rot="5400000">
            <a:off x="4513556" y="-4009756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892" y="5022982"/>
            <a:ext cx="5943404" cy="134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556205"/>
            <a:ext cx="5936776" cy="36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 flipV="1">
            <a:off x="1499855" y="1874919"/>
            <a:ext cx="36004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6057" y="1711254"/>
            <a:ext cx="270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n-ea"/>
                <a:ea typeface="+mn-ea"/>
              </a:rPr>
              <a:t>상위 폴더그룹 선택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215310"/>
            <a:ext cx="270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폴더 이름 입력 및 변경</a:t>
            </a:r>
          </a:p>
        </p:txBody>
      </p:sp>
      <p:sp>
        <p:nvSpPr>
          <p:cNvPr id="2" name="오른쪽 중괄호 1"/>
          <p:cNvSpPr/>
          <p:nvPr/>
        </p:nvSpPr>
        <p:spPr>
          <a:xfrm>
            <a:off x="2627784" y="2416480"/>
            <a:ext cx="516802" cy="174181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3203848" y="2147365"/>
            <a:ext cx="577942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*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제외를 원할 경우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좌측 체크박스 표시 </a:t>
            </a: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ko-KR" sz="12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quotes : </a:t>
            </a:r>
            <a:r>
              <a:rPr lang="ko-KR" altLang="en-US" sz="1200" dirty="0">
                <a:latin typeface="+mn-ea"/>
                <a:ea typeface="+mn-ea"/>
              </a:rPr>
              <a:t>인용 정보 제외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bibliography : </a:t>
            </a:r>
            <a:r>
              <a:rPr lang="ko-KR" altLang="en-US" sz="1200" dirty="0">
                <a:latin typeface="+mn-ea"/>
                <a:ea typeface="+mn-ea"/>
              </a:rPr>
              <a:t>참고문헌 제외 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Phrase : </a:t>
            </a:r>
            <a:r>
              <a:rPr lang="ko-KR" altLang="en-US" sz="1200" dirty="0">
                <a:latin typeface="+mn-ea"/>
                <a:ea typeface="+mn-ea"/>
              </a:rPr>
              <a:t>특정 문구 제외 </a:t>
            </a:r>
            <a:r>
              <a:rPr lang="en-US" altLang="ko-KR" sz="1200" dirty="0">
                <a:latin typeface="+mn-ea"/>
                <a:ea typeface="+mn-ea"/>
              </a:rPr>
              <a:t>(16</a:t>
            </a:r>
            <a:r>
              <a:rPr lang="ko-KR" altLang="en-US" sz="1200" dirty="0">
                <a:latin typeface="+mn-ea"/>
                <a:ea typeface="+mn-ea"/>
              </a:rPr>
              <a:t>번 슬라이드 참고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Small Matches :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사소한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일치 제외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ko-KR" sz="1200" dirty="0">
                <a:latin typeface="+mn-ea"/>
                <a:ea typeface="+mn-ea"/>
              </a:rPr>
              <a:t>(ex. 10 </a:t>
            </a:r>
            <a:r>
              <a:rPr lang="ko-KR" altLang="en-US" sz="1200" dirty="0">
                <a:latin typeface="+mn-ea"/>
                <a:ea typeface="+mn-ea"/>
              </a:rPr>
              <a:t>단어</a:t>
            </a:r>
            <a:r>
              <a:rPr lang="en-US" altLang="ko-KR" sz="1200" dirty="0">
                <a:latin typeface="+mn-ea"/>
                <a:ea typeface="+mn-ea"/>
              </a:rPr>
              <a:t>  </a:t>
            </a:r>
            <a:r>
              <a:rPr lang="ko-KR" altLang="en-US" sz="1200" dirty="0">
                <a:latin typeface="+mn-ea"/>
                <a:ea typeface="+mn-ea"/>
              </a:rPr>
              <a:t>지정 시 </a:t>
            </a:r>
            <a:r>
              <a:rPr lang="en-US" altLang="ko-KR" sz="1200" dirty="0">
                <a:latin typeface="+mn-ea"/>
                <a:ea typeface="+mn-ea"/>
              </a:rPr>
              <a:t>: 10 </a:t>
            </a:r>
            <a:r>
              <a:rPr lang="ko-KR" altLang="en-US" sz="1200" dirty="0">
                <a:latin typeface="+mn-ea"/>
                <a:ea typeface="+mn-ea"/>
              </a:rPr>
              <a:t>단어 이하 출처는 제외되어 결과 도출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Small Sources : </a:t>
            </a:r>
            <a:r>
              <a:rPr lang="ko-KR" altLang="en-US" sz="1200" dirty="0">
                <a:latin typeface="+mn-ea"/>
                <a:ea typeface="+mn-ea"/>
              </a:rPr>
              <a:t>사소한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출처 제외 유무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  <a:ea typeface="+mn-ea"/>
              </a:rPr>
              <a:t>(ex. 3% </a:t>
            </a:r>
            <a:r>
              <a:rPr lang="ko-KR" altLang="en-US" sz="1200" dirty="0">
                <a:latin typeface="+mn-ea"/>
                <a:ea typeface="+mn-ea"/>
              </a:rPr>
              <a:t>또는 </a:t>
            </a:r>
            <a:r>
              <a:rPr lang="en-US" altLang="ko-KR" sz="1200" dirty="0">
                <a:latin typeface="+mn-ea"/>
                <a:ea typeface="+mn-ea"/>
              </a:rPr>
              <a:t>10 </a:t>
            </a:r>
            <a:r>
              <a:rPr lang="ko-KR" altLang="en-US" sz="1200" dirty="0">
                <a:latin typeface="+mn-ea"/>
                <a:ea typeface="+mn-ea"/>
              </a:rPr>
              <a:t>단어 지정 시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지정한 기준의 출처들이 제외되어 결과 도출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</p:txBody>
      </p:sp>
      <p:sp>
        <p:nvSpPr>
          <p:cNvPr id="16" name="오른쪽 중괄호 15"/>
          <p:cNvSpPr/>
          <p:nvPr/>
        </p:nvSpPr>
        <p:spPr>
          <a:xfrm>
            <a:off x="2611538" y="4446331"/>
            <a:ext cx="520302" cy="792088"/>
          </a:xfrm>
          <a:prstGeom prst="rightBrace">
            <a:avLst>
              <a:gd name="adj1" fmla="val 8333"/>
              <a:gd name="adj2" fmla="val 5145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"/>
          <p:cNvSpPr/>
          <p:nvPr/>
        </p:nvSpPr>
        <p:spPr>
          <a:xfrm>
            <a:off x="3203848" y="4086291"/>
            <a:ext cx="3024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00" b="1" dirty="0">
                <a:latin typeface="+mn-ea"/>
                <a:ea typeface="+mn-ea"/>
              </a:rPr>
              <a:t>Exclude Sections : </a:t>
            </a:r>
            <a:r>
              <a:rPr lang="ko-KR" altLang="en-US" sz="1200" dirty="0">
                <a:latin typeface="+mn-ea"/>
                <a:ea typeface="+mn-ea"/>
              </a:rPr>
              <a:t>섹션</a:t>
            </a:r>
            <a:r>
              <a:rPr lang="en-US" altLang="ko-KR" sz="1200" dirty="0">
                <a:latin typeface="+mn-ea"/>
                <a:ea typeface="+mn-ea"/>
              </a:rPr>
              <a:t>(</a:t>
            </a:r>
            <a:r>
              <a:rPr lang="ko-KR" altLang="en-US" sz="1200" dirty="0">
                <a:latin typeface="+mn-ea"/>
                <a:ea typeface="+mn-ea"/>
              </a:rPr>
              <a:t>특정 부분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  <a:r>
              <a:rPr lang="ko-KR" altLang="en-US" sz="1200" dirty="0">
                <a:latin typeface="+mn-ea"/>
                <a:ea typeface="+mn-ea"/>
              </a:rPr>
              <a:t>제외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ko-KR" altLang="en-US" sz="1200" dirty="0">
                <a:latin typeface="+mn-ea"/>
                <a:ea typeface="+mn-ea"/>
              </a:rPr>
              <a:t>→ 문서 본문에서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Heading(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제목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ko-KR" altLang="en-US" sz="1200" dirty="0">
                <a:latin typeface="+mn-ea"/>
                <a:ea typeface="+mn-ea"/>
              </a:rPr>
              <a:t>기입 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적용 가능</a:t>
            </a:r>
            <a:endParaRPr lang="en-US" altLang="ko-KR" sz="1200" dirty="0">
              <a:latin typeface="+mn-ea"/>
              <a:ea typeface="+mn-ea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Abstracts : </a:t>
            </a:r>
            <a:r>
              <a:rPr lang="ko-KR" altLang="en-US" sz="1200" dirty="0">
                <a:latin typeface="+mn-ea"/>
                <a:ea typeface="+mn-ea"/>
              </a:rPr>
              <a:t>초록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제외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Matches &amp; Materials : </a:t>
            </a:r>
            <a:r>
              <a:rPr lang="ko-KR" altLang="en-US" sz="1200" dirty="0">
                <a:latin typeface="+mn-ea"/>
                <a:ea typeface="+mn-ea"/>
              </a:rPr>
              <a:t>연구방법 및 자료 및 재료 제외 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</a:p>
        </p:txBody>
      </p:sp>
      <p:sp>
        <p:nvSpPr>
          <p:cNvPr id="24" name="Rectangle 3"/>
          <p:cNvSpPr/>
          <p:nvPr/>
        </p:nvSpPr>
        <p:spPr>
          <a:xfrm>
            <a:off x="2915816" y="5613047"/>
            <a:ext cx="61206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00" b="1" dirty="0">
                <a:latin typeface="+mn-ea"/>
                <a:ea typeface="+mn-ea"/>
              </a:rPr>
              <a:t>Limit searches to these repositories :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보관소의 비교검색 대상 설정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ko-KR" altLang="en-US" sz="1200" dirty="0">
                <a:solidFill>
                  <a:srgbClr val="FF0000"/>
                </a:solidFill>
                <a:latin typeface="맑은 고딕"/>
                <a:ea typeface="맑은 고딕"/>
              </a:rPr>
              <a:t>→ 기본적으로 </a:t>
            </a:r>
            <a:r>
              <a:rPr lang="en-US" altLang="ko-KR" sz="1200" dirty="0">
                <a:solidFill>
                  <a:srgbClr val="FF0000"/>
                </a:solidFill>
                <a:latin typeface="맑은 고딕"/>
                <a:ea typeface="맑은 고딕"/>
              </a:rPr>
              <a:t>CrossCheck/Internet/Publication </a:t>
            </a:r>
            <a:r>
              <a:rPr lang="ko-KR" altLang="en-US" sz="1200" dirty="0">
                <a:solidFill>
                  <a:srgbClr val="FF0000"/>
                </a:solidFill>
                <a:latin typeface="맑은 고딕"/>
                <a:ea typeface="맑은 고딕"/>
              </a:rPr>
              <a:t>모두 체크 되어 있음</a:t>
            </a:r>
            <a:endParaRPr lang="en-US" altLang="ko-KR" sz="12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CrossCheck :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Crossref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가입 모든 기관의 </a:t>
            </a:r>
            <a:r>
              <a:rPr lang="ko-KR" altLang="en-US" sz="1200" dirty="0">
                <a:latin typeface="+mn-ea"/>
                <a:ea typeface="+mn-ea"/>
              </a:rPr>
              <a:t>과학 기술 및 의학분야의 연구보고서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</a:p>
          <a:p>
            <a:pPr eaLnBrk="1" hangingPunct="1">
              <a:defRPr/>
            </a:pPr>
            <a:r>
              <a:rPr lang="en-US" altLang="ko-KR" sz="1200" dirty="0">
                <a:latin typeface="+mn-ea"/>
                <a:ea typeface="+mn-ea"/>
              </a:rPr>
              <a:t>                    </a:t>
            </a:r>
            <a:r>
              <a:rPr lang="ko-KR" altLang="en-US" sz="1200" dirty="0">
                <a:latin typeface="+mn-ea"/>
                <a:ea typeface="+mn-ea"/>
              </a:rPr>
              <a:t>단행본</a:t>
            </a:r>
            <a:r>
              <a:rPr lang="en-US" altLang="ko-KR" sz="1200" dirty="0">
                <a:latin typeface="+mn-ea"/>
                <a:ea typeface="+mn-ea"/>
              </a:rPr>
              <a:t>, Proceeding </a:t>
            </a:r>
            <a:r>
              <a:rPr lang="ko-KR" altLang="en-US" sz="1200" dirty="0">
                <a:latin typeface="+mn-ea"/>
                <a:ea typeface="+mn-ea"/>
              </a:rPr>
              <a:t>등 </a:t>
            </a:r>
            <a:endParaRPr lang="en-US" altLang="ko-KR" sz="1200" dirty="0">
              <a:latin typeface="+mn-ea"/>
              <a:ea typeface="+mn-ea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Internet : </a:t>
            </a:r>
            <a:r>
              <a:rPr lang="ko-KR" altLang="en-US" sz="1200" dirty="0">
                <a:latin typeface="+mn-ea"/>
                <a:ea typeface="+mn-ea"/>
              </a:rPr>
              <a:t>인터넷 및 아카이브 인터넷 자료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Publications : </a:t>
            </a:r>
            <a:r>
              <a:rPr lang="ko-KR" altLang="en-US" sz="1200" dirty="0">
                <a:latin typeface="+mn-ea"/>
                <a:ea typeface="+mn-ea"/>
              </a:rPr>
              <a:t>정기간행물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저널 및 출판물 </a:t>
            </a:r>
            <a:r>
              <a:rPr lang="en-US" altLang="ko-KR" sz="1200" dirty="0">
                <a:latin typeface="+mn-ea"/>
                <a:ea typeface="+mn-ea"/>
              </a:rPr>
              <a:t>(Agree gators&amp;</a:t>
            </a:r>
            <a:r>
              <a:rPr lang="ko-KR" altLang="en-US" sz="1200" dirty="0">
                <a:latin typeface="+mn-ea"/>
                <a:ea typeface="+mn-ea"/>
              </a:rPr>
              <a:t>컨텐츠공급사 자료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</p:txBody>
      </p:sp>
      <p:cxnSp>
        <p:nvCxnSpPr>
          <p:cNvPr id="23" name="꺾인 연결선 22"/>
          <p:cNvCxnSpPr/>
          <p:nvPr/>
        </p:nvCxnSpPr>
        <p:spPr>
          <a:xfrm flipV="1">
            <a:off x="1751883" y="5815070"/>
            <a:ext cx="931663" cy="288032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467544" y="5646954"/>
            <a:ext cx="1284339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692696"/>
            <a:ext cx="5127108" cy="675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4464496" y="764704"/>
            <a:ext cx="539552" cy="379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582469" y="735087"/>
            <a:ext cx="338201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Setting </a:t>
            </a:r>
            <a:r>
              <a:rPr lang="ko-KR" altLang="en-US" sz="1200" dirty="0">
                <a:latin typeface="+mn-ea"/>
                <a:ea typeface="+mn-ea"/>
              </a:rPr>
              <a:t>클릭 후 검사 조건에 대해 설정 가능하나 검사 후 결과 화면 내에서 적용 가능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25" name="포인트가 5개인 별 24"/>
          <p:cNvSpPr/>
          <p:nvPr/>
        </p:nvSpPr>
        <p:spPr>
          <a:xfrm>
            <a:off x="5110882" y="490936"/>
            <a:ext cx="506413" cy="451308"/>
          </a:xfrm>
          <a:prstGeom prst="star5">
            <a:avLst>
              <a:gd name="adj" fmla="val 1560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25"/>
          <p:cNvCxnSpPr>
            <a:stCxn id="20" idx="2"/>
          </p:cNvCxnSpPr>
          <p:nvPr/>
        </p:nvCxnSpPr>
        <p:spPr>
          <a:xfrm rot="5400000">
            <a:off x="4035551" y="960417"/>
            <a:ext cx="515091" cy="882352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7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63003" y="736979"/>
            <a:ext cx="8758237" cy="5500332"/>
            <a:chOff x="179512" y="879504"/>
            <a:chExt cx="8758237" cy="5429816"/>
          </a:xfrm>
        </p:grpSpPr>
        <p:pic>
          <p:nvPicPr>
            <p:cNvPr id="21507" name="그림 3" descr="main_15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879504"/>
              <a:ext cx="8758237" cy="542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611560" y="3933056"/>
              <a:ext cx="50405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627784" y="3731550"/>
            <a:ext cx="386528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+mj-ea"/>
              <a:buAutoNum type="circleNumDbPlain"/>
            </a:pP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찾아보기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버튼 클릭 후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 파일 업로드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>
              <a:buFont typeface="+mj-ea"/>
              <a:buAutoNum type="circleNumDbPlain"/>
            </a:pP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en-US" altLang="ko-KR" sz="1200" u="sng" dirty="0">
                <a:solidFill>
                  <a:srgbClr val="1802BE"/>
                </a:solidFill>
                <a:latin typeface="+mn-ea"/>
                <a:ea typeface="+mn-ea"/>
              </a:rPr>
              <a:t>Add another file</a:t>
            </a:r>
            <a:r>
              <a:rPr lang="ko-KR" altLang="en-US" sz="1200" dirty="0">
                <a:latin typeface="+mn-ea"/>
                <a:ea typeface="+mn-ea"/>
              </a:rPr>
              <a:t>은 제출할 파일이 여러 개 있을 때 클릭하여 </a:t>
            </a:r>
            <a:r>
              <a:rPr lang="en-US" altLang="ko-KR" sz="1200" dirty="0">
                <a:latin typeface="+mn-ea"/>
                <a:ea typeface="+mn-ea"/>
              </a:rPr>
              <a:t>Upload#1, Upload#2 </a:t>
            </a:r>
            <a:r>
              <a:rPr lang="ko-KR" altLang="en-US" sz="1200" dirty="0">
                <a:latin typeface="+mn-ea"/>
                <a:ea typeface="+mn-ea"/>
              </a:rPr>
              <a:t>식으로 최대 </a:t>
            </a:r>
            <a:r>
              <a:rPr lang="en-US" altLang="ko-KR" sz="1200" dirty="0">
                <a:latin typeface="+mn-ea"/>
                <a:ea typeface="+mn-ea"/>
              </a:rPr>
              <a:t>10</a:t>
            </a:r>
            <a:r>
              <a:rPr lang="ko-KR" altLang="en-US" sz="1200" dirty="0">
                <a:latin typeface="+mn-ea"/>
                <a:ea typeface="+mn-ea"/>
              </a:rPr>
              <a:t>개 까지 추가할  수 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</a:p>
          <a:p>
            <a:pPr eaLnBrk="1" hangingPunct="1">
              <a:buFont typeface="+mj-ea"/>
              <a:buAutoNum type="circleNumDbPlain"/>
            </a:pPr>
            <a:r>
              <a:rPr lang="ko-KR" altLang="en-US" sz="1200" dirty="0">
                <a:latin typeface="+mn-ea"/>
                <a:ea typeface="+mn-ea"/>
              </a:rPr>
              <a:t>다양한 방식으로 파일 업로드 이용 가능</a:t>
            </a:r>
            <a:endParaRPr lang="en-US" altLang="ko-KR" sz="1200" dirty="0">
              <a:latin typeface="+mn-ea"/>
              <a:ea typeface="+mn-ea"/>
            </a:endParaRPr>
          </a:p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      (</a:t>
            </a:r>
            <a:r>
              <a:rPr lang="ko-KR" altLang="en-US" sz="1200" dirty="0">
                <a:latin typeface="+mn-ea"/>
                <a:ea typeface="+mn-ea"/>
              </a:rPr>
              <a:t>단일파일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복수파일</a:t>
            </a:r>
            <a:r>
              <a:rPr lang="en-US" altLang="ko-KR" sz="1200" dirty="0">
                <a:latin typeface="+mn-ea"/>
                <a:ea typeface="+mn-ea"/>
              </a:rPr>
              <a:t>, Zip</a:t>
            </a:r>
            <a:r>
              <a:rPr lang="ko-KR" altLang="en-US" sz="1200" dirty="0">
                <a:latin typeface="+mn-ea"/>
                <a:ea typeface="+mn-ea"/>
              </a:rPr>
              <a:t>파일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잘라 붙여 넣기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  <a:r>
              <a:rPr lang="ko-KR" altLang="en-US" sz="1200" dirty="0">
                <a:latin typeface="+mn-ea"/>
                <a:ea typeface="+mn-ea"/>
              </a:rPr>
              <a:t> </a:t>
            </a:r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endParaRPr lang="en-US" altLang="ko-KR" sz="1200" dirty="0">
              <a:latin typeface="+mn-ea"/>
              <a:ea typeface="+mn-ea"/>
            </a:endParaRPr>
          </a:p>
          <a:p>
            <a:pPr eaLnBrk="1" hangingPunct="1"/>
            <a:r>
              <a:rPr lang="en-US" altLang="ko-KR" sz="1200" dirty="0">
                <a:solidFill>
                  <a:srgbClr val="FF0000"/>
                </a:solidFill>
                <a:latin typeface="+mn-ea"/>
                <a:ea typeface="+mn-ea"/>
              </a:rPr>
              <a:t>    * JAVA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최신 버전으로 업데이트 후 이용</a:t>
            </a:r>
            <a:endParaRPr lang="en-US" altLang="ko-KR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526" name="TextBox 21"/>
          <p:cNvSpPr txBox="1">
            <a:spLocks noChangeArrowheads="1"/>
          </p:cNvSpPr>
          <p:nvPr/>
        </p:nvSpPr>
        <p:spPr bwMode="auto">
          <a:xfrm>
            <a:off x="539552" y="2276874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보고서 명</a:t>
            </a:r>
          </a:p>
        </p:txBody>
      </p:sp>
      <p:sp>
        <p:nvSpPr>
          <p:cNvPr id="21527" name="TextBox 22"/>
          <p:cNvSpPr txBox="1">
            <a:spLocks noChangeArrowheads="1"/>
          </p:cNvSpPr>
          <p:nvPr/>
        </p:nvSpPr>
        <p:spPr bwMode="auto">
          <a:xfrm>
            <a:off x="539552" y="2791963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작성자 이름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876256" y="3540101"/>
            <a:ext cx="2044984" cy="2697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7020272" y="1412778"/>
            <a:ext cx="1656184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537" name="TextBox 33"/>
          <p:cNvSpPr txBox="1">
            <a:spLocks noChangeArrowheads="1"/>
          </p:cNvSpPr>
          <p:nvPr/>
        </p:nvSpPr>
        <p:spPr bwMode="auto">
          <a:xfrm>
            <a:off x="7636166" y="2863969"/>
            <a:ext cx="125631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제출 가능 건수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95536" y="5157194"/>
            <a:ext cx="576064" cy="327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948264" y="1916834"/>
            <a:ext cx="972108" cy="890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619672" y="422109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4"/>
          <p:cNvSpPr>
            <a:spLocks noChangeArrowheads="1"/>
          </p:cNvSpPr>
          <p:nvPr/>
        </p:nvSpPr>
        <p:spPr bwMode="auto">
          <a:xfrm>
            <a:off x="68640" y="66110"/>
            <a:ext cx="1840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자료 제출</a:t>
            </a:r>
            <a:r>
              <a:rPr kumimoji="0" lang="en-US" altLang="ko-KR" sz="1600" b="1" dirty="0">
                <a:latin typeface="+mn-ea"/>
                <a:ea typeface="+mn-ea"/>
              </a:rPr>
              <a:t>(</a:t>
            </a:r>
            <a:r>
              <a:rPr kumimoji="0" lang="ko-KR" altLang="en-US" sz="1600" b="1" dirty="0">
                <a:latin typeface="+mn-ea"/>
                <a:ea typeface="+mn-ea"/>
              </a:rPr>
              <a:t>업로드</a:t>
            </a:r>
            <a:r>
              <a:rPr kumimoji="0" lang="en-US" altLang="ko-KR" sz="1600" b="1" dirty="0">
                <a:latin typeface="+mn-ea"/>
                <a:ea typeface="+mn-ea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539552" y="3263102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solidFill>
                  <a:srgbClr val="FF0000"/>
                </a:solidFill>
                <a:latin typeface="+mn-ea"/>
                <a:ea typeface="+mn-ea"/>
              </a:rPr>
              <a:t>작성자 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636" y="4149082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95536" y="4725144"/>
            <a:ext cx="11341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74404" y="4437114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230" y="1845195"/>
            <a:ext cx="23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③</a:t>
            </a:r>
          </a:p>
        </p:txBody>
      </p:sp>
      <p:cxnSp>
        <p:nvCxnSpPr>
          <p:cNvPr id="6" name="꺾인 연결선 5"/>
          <p:cNvCxnSpPr/>
          <p:nvPr/>
        </p:nvCxnSpPr>
        <p:spPr>
          <a:xfrm rot="16200000" flipH="1">
            <a:off x="7959186" y="2362720"/>
            <a:ext cx="1002497" cy="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1921" y="1940576"/>
            <a:ext cx="856443" cy="8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2300" y="1556792"/>
            <a:ext cx="1243903" cy="20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3072" y="3731550"/>
            <a:ext cx="1785392" cy="245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07504" y="5589240"/>
            <a:ext cx="639071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▶ </a:t>
            </a:r>
            <a:r>
              <a:rPr lang="ko-KR" altLang="en-US" sz="1200" dirty="0">
                <a:latin typeface="+mn-ea"/>
                <a:ea typeface="+mn-ea"/>
              </a:rPr>
              <a:t>업로드 가능 용량 </a:t>
            </a:r>
            <a:r>
              <a:rPr lang="en-US" altLang="ko-KR" sz="1200" dirty="0">
                <a:latin typeface="+mn-ea"/>
                <a:ea typeface="+mn-ea"/>
              </a:rPr>
              <a:t>: 40MB </a:t>
            </a:r>
            <a:r>
              <a:rPr lang="ko-KR" altLang="en-US" sz="1200" dirty="0">
                <a:latin typeface="+mn-ea"/>
                <a:ea typeface="+mn-ea"/>
              </a:rPr>
              <a:t>미만</a:t>
            </a:r>
            <a:r>
              <a:rPr lang="en-US" altLang="ko-KR" sz="1200" dirty="0">
                <a:latin typeface="+mn-ea"/>
                <a:ea typeface="+mn-ea"/>
              </a:rPr>
              <a:t>, 400 </a:t>
            </a:r>
            <a:r>
              <a:rPr lang="ko-KR" altLang="en-US" sz="1200" dirty="0">
                <a:latin typeface="+mn-ea"/>
                <a:ea typeface="+mn-ea"/>
              </a:rPr>
              <a:t>페이지</a:t>
            </a:r>
            <a:r>
              <a:rPr lang="en-US" altLang="ko-KR" sz="1200" dirty="0">
                <a:latin typeface="+mn-ea"/>
                <a:ea typeface="+mn-ea"/>
              </a:rPr>
              <a:t>(</a:t>
            </a:r>
            <a:r>
              <a:rPr lang="ko-KR" altLang="en-US" sz="1200" dirty="0">
                <a:latin typeface="+mn-ea"/>
                <a:ea typeface="+mn-ea"/>
              </a:rPr>
              <a:t>최소 </a:t>
            </a:r>
            <a:r>
              <a:rPr lang="en-US" altLang="ko-KR" sz="1200" dirty="0">
                <a:latin typeface="+mn-ea"/>
                <a:ea typeface="+mn-ea"/>
              </a:rPr>
              <a:t>20</a:t>
            </a:r>
            <a:r>
              <a:rPr lang="ko-KR" altLang="en-US" sz="1200" dirty="0">
                <a:latin typeface="+mn-ea"/>
                <a:ea typeface="+mn-ea"/>
              </a:rPr>
              <a:t>단어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  <a:r>
              <a:rPr lang="ko-KR" altLang="en-US" sz="1200" dirty="0">
                <a:latin typeface="+mn-ea"/>
                <a:ea typeface="+mn-ea"/>
              </a:rPr>
              <a:t> 이하</a:t>
            </a:r>
            <a:endParaRPr lang="en-US" altLang="ko-KR" sz="1200" dirty="0">
              <a:latin typeface="+mn-ea"/>
              <a:ea typeface="+mn-ea"/>
            </a:endParaRPr>
          </a:p>
          <a:p>
            <a:pPr marL="0" indent="0" eaLnBrk="1" hangingPunct="1"/>
            <a:r>
              <a:rPr lang="en-US" altLang="ko-KR" sz="1200" dirty="0">
                <a:latin typeface="+mn-ea"/>
                <a:ea typeface="+mn-ea"/>
              </a:rPr>
              <a:t>   (Zip </a:t>
            </a:r>
            <a:r>
              <a:rPr lang="ko-KR" altLang="en-US" sz="1200" dirty="0">
                <a:latin typeface="+mn-ea"/>
                <a:ea typeface="+mn-ea"/>
              </a:rPr>
              <a:t>파일은 </a:t>
            </a:r>
            <a:r>
              <a:rPr lang="en-US" altLang="ko-KR" sz="1200" dirty="0">
                <a:latin typeface="+mn-ea"/>
                <a:ea typeface="+mn-ea"/>
              </a:rPr>
              <a:t>200MB</a:t>
            </a:r>
            <a:r>
              <a:rPr lang="ko-KR" altLang="en-US" sz="1200" dirty="0">
                <a:latin typeface="+mn-ea"/>
                <a:ea typeface="+mn-ea"/>
              </a:rPr>
              <a:t> 미만</a:t>
            </a:r>
            <a:r>
              <a:rPr lang="en-US" altLang="ko-KR" sz="1200" dirty="0">
                <a:latin typeface="+mn-ea"/>
                <a:ea typeface="+mn-ea"/>
              </a:rPr>
              <a:t>, 1,000</a:t>
            </a:r>
            <a:r>
              <a:rPr lang="ko-KR" altLang="en-US" sz="1200" dirty="0">
                <a:latin typeface="+mn-ea"/>
                <a:ea typeface="+mn-ea"/>
              </a:rPr>
              <a:t>개의 파일 미만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</a:p>
          <a:p>
            <a:pPr marL="0" indent="0" eaLnBrk="1" hangingPunct="1"/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/>
              </a:rPr>
              <a:t>▶ </a:t>
            </a:r>
            <a:r>
              <a:rPr lang="ko-KR" altLang="en-US" sz="1200" dirty="0">
                <a:latin typeface="+mn-ea"/>
                <a:ea typeface="+mn-ea"/>
              </a:rPr>
              <a:t>지원 파일 유형</a:t>
            </a:r>
            <a:endParaRPr lang="en-US" altLang="ko-KR" sz="1200" dirty="0">
              <a:latin typeface="+mn-ea"/>
              <a:ea typeface="+mn-ea"/>
            </a:endParaRPr>
          </a:p>
          <a:p>
            <a:pPr marL="0" lvl="0" indent="0" eaLnBrk="1" hangingPunct="1"/>
            <a:r>
              <a:rPr lang="en-US" altLang="ko-KR" sz="1200" dirty="0">
                <a:latin typeface="+mn-ea"/>
                <a:ea typeface="+mn-ea"/>
              </a:rPr>
              <a:t>MS Word, </a:t>
            </a:r>
            <a:r>
              <a:rPr lang="en-US" altLang="ko-KR" sz="1200" b="1" dirty="0">
                <a:solidFill>
                  <a:srgbClr val="FF0000"/>
                </a:solidFill>
                <a:latin typeface="맑은 고딕"/>
                <a:ea typeface="맑은 고딕"/>
              </a:rPr>
              <a:t>HWP</a:t>
            </a:r>
            <a:r>
              <a:rPr lang="en-US" altLang="ko-KR" sz="1200" dirty="0">
                <a:latin typeface="맑은 고딕"/>
                <a:ea typeface="맑은 고딕"/>
              </a:rPr>
              <a:t>,</a:t>
            </a:r>
            <a:r>
              <a:rPr lang="en-US" altLang="ko-KR" sz="1200" b="1" dirty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텍스트</a:t>
            </a:r>
            <a:r>
              <a:rPr lang="en-US" altLang="ko-KR" sz="1200" dirty="0">
                <a:latin typeface="+mn-ea"/>
                <a:ea typeface="+mn-ea"/>
              </a:rPr>
              <a:t>, PostScript, PDF, HTML, Word Perfect WPD, </a:t>
            </a:r>
            <a:r>
              <a:rPr lang="en-US" altLang="ko-KR" sz="1200" dirty="0" err="1">
                <a:latin typeface="+mn-ea"/>
                <a:ea typeface="+mn-ea"/>
              </a:rPr>
              <a:t>OpenOffice</a:t>
            </a:r>
            <a:r>
              <a:rPr lang="en-US" altLang="ko-KR" sz="1200" dirty="0">
                <a:latin typeface="+mn-ea"/>
                <a:ea typeface="+mn-ea"/>
              </a:rPr>
              <a:t> ODT, RTF</a:t>
            </a:r>
            <a:endParaRPr lang="en-US" altLang="ko-KR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오른쪽 화살표 4"/>
          <p:cNvSpPr/>
          <p:nvPr/>
        </p:nvSpPr>
        <p:spPr>
          <a:xfrm flipH="1">
            <a:off x="6570222" y="5963577"/>
            <a:ext cx="302542" cy="1334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90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그림 1" descr="main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2771800" y="5733256"/>
            <a:ext cx="541094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200" dirty="0">
                <a:latin typeface="+mn-ea"/>
                <a:ea typeface="+mn-ea"/>
              </a:rPr>
              <a:t>상세 </a:t>
            </a:r>
            <a:r>
              <a:rPr lang="en-US" altLang="ko-KR" sz="1200" dirty="0">
                <a:latin typeface="+mn-ea"/>
                <a:ea typeface="+mn-ea"/>
              </a:rPr>
              <a:t>Report </a:t>
            </a:r>
            <a:r>
              <a:rPr lang="ko-KR" altLang="en-US" sz="1200" dirty="0">
                <a:latin typeface="+mn-ea"/>
                <a:ea typeface="+mn-ea"/>
              </a:rPr>
              <a:t>화면을 보려면 폴더 내 업로드 내역에서 유사성 수치를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ko-KR" altLang="en-US" sz="1200" dirty="0">
                <a:latin typeface="+mn-ea"/>
                <a:ea typeface="+mn-ea"/>
              </a:rPr>
              <a:t>클릭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56176" y="465313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68640" y="66110"/>
            <a:ext cx="23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latin typeface="+mn-ea"/>
                <a:ea typeface="+mn-ea"/>
              </a:rPr>
              <a:t>유사도 검사 결과 확인 </a:t>
            </a:r>
            <a:endParaRPr kumimoji="0" lang="en-US" altLang="ko-KR" sz="1600" b="1" dirty="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 rot="5400000">
            <a:off x="4513556" y="-4036884"/>
            <a:ext cx="116887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5724128" y="5013176"/>
            <a:ext cx="43204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1" descr="main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836712"/>
            <a:ext cx="3528392" cy="4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2730403"/>
            <a:ext cx="1584176" cy="19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6" descr="main_1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8" y="2753856"/>
            <a:ext cx="792088" cy="17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8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15244</TotalTime>
  <Words>1410</Words>
  <Application>Microsoft Office PowerPoint</Application>
  <PresentationFormat>화면 슬라이드 쇼(4:3)</PresentationFormat>
  <Paragraphs>184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HY견고딕</vt:lpstr>
      <vt:lpstr>굴림</vt:lpstr>
      <vt:lpstr>나눔고딕</vt:lpstr>
      <vt:lpstr>맑은 고딕</vt:lpstr>
      <vt:lpstr>Arial</vt:lpstr>
      <vt:lpstr>Ebrima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SW</dc:creator>
  <cp:lastModifiedBy>user</cp:lastModifiedBy>
  <cp:revision>537</cp:revision>
  <dcterms:created xsi:type="dcterms:W3CDTF">2012-03-30T00:24:30Z</dcterms:created>
  <dcterms:modified xsi:type="dcterms:W3CDTF">2022-10-28T05:31:20Z</dcterms:modified>
</cp:coreProperties>
</file>